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8" r:id="rId4"/>
    <p:sldMasterId id="2147483690" r:id="rId5"/>
  </p:sldMasterIdLst>
  <p:notesMasterIdLst>
    <p:notesMasterId r:id="rId58"/>
  </p:notesMasterIdLst>
  <p:sldIdLst>
    <p:sldId id="341" r:id="rId6"/>
    <p:sldId id="257" r:id="rId7"/>
    <p:sldId id="260" r:id="rId8"/>
    <p:sldId id="290" r:id="rId9"/>
    <p:sldId id="307" r:id="rId10"/>
    <p:sldId id="308" r:id="rId11"/>
    <p:sldId id="291" r:id="rId12"/>
    <p:sldId id="292" r:id="rId13"/>
    <p:sldId id="337" r:id="rId14"/>
    <p:sldId id="338" r:id="rId15"/>
    <p:sldId id="295" r:id="rId16"/>
    <p:sldId id="339" r:id="rId17"/>
    <p:sldId id="297" r:id="rId18"/>
    <p:sldId id="299" r:id="rId19"/>
    <p:sldId id="301" r:id="rId20"/>
    <p:sldId id="336" r:id="rId21"/>
    <p:sldId id="302" r:id="rId22"/>
    <p:sldId id="343" r:id="rId23"/>
    <p:sldId id="344" r:id="rId24"/>
    <p:sldId id="345" r:id="rId25"/>
    <p:sldId id="347" r:id="rId26"/>
    <p:sldId id="350" r:id="rId27"/>
    <p:sldId id="298" r:id="rId28"/>
    <p:sldId id="351" r:id="rId29"/>
    <p:sldId id="303" r:id="rId30"/>
    <p:sldId id="304" r:id="rId31"/>
    <p:sldId id="305" r:id="rId32"/>
    <p:sldId id="306" r:id="rId33"/>
    <p:sldId id="312" r:id="rId34"/>
    <p:sldId id="313" r:id="rId35"/>
    <p:sldId id="314" r:id="rId36"/>
    <p:sldId id="315" r:id="rId37"/>
    <p:sldId id="317" r:id="rId38"/>
    <p:sldId id="354" r:id="rId39"/>
    <p:sldId id="355" r:id="rId40"/>
    <p:sldId id="319" r:id="rId41"/>
    <p:sldId id="320" r:id="rId42"/>
    <p:sldId id="321" r:id="rId43"/>
    <p:sldId id="322" r:id="rId44"/>
    <p:sldId id="335" r:id="rId45"/>
    <p:sldId id="323" r:id="rId46"/>
    <p:sldId id="324" r:id="rId47"/>
    <p:sldId id="325" r:id="rId48"/>
    <p:sldId id="326" r:id="rId49"/>
    <p:sldId id="327" r:id="rId50"/>
    <p:sldId id="328" r:id="rId51"/>
    <p:sldId id="329" r:id="rId52"/>
    <p:sldId id="330" r:id="rId53"/>
    <p:sldId id="352" r:id="rId54"/>
    <p:sldId id="332" r:id="rId55"/>
    <p:sldId id="333" r:id="rId56"/>
    <p:sldId id="353" r:id="rId57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42E8E18-542E-4446-9E44-DE24749CFCBD}">
          <p14:sldIdLst>
            <p14:sldId id="341"/>
            <p14:sldId id="257"/>
            <p14:sldId id="260"/>
            <p14:sldId id="290"/>
            <p14:sldId id="307"/>
            <p14:sldId id="308"/>
            <p14:sldId id="291"/>
            <p14:sldId id="292"/>
            <p14:sldId id="337"/>
            <p14:sldId id="338"/>
            <p14:sldId id="295"/>
            <p14:sldId id="339"/>
            <p14:sldId id="297"/>
            <p14:sldId id="299"/>
            <p14:sldId id="301"/>
            <p14:sldId id="336"/>
            <p14:sldId id="302"/>
            <p14:sldId id="343"/>
            <p14:sldId id="344"/>
            <p14:sldId id="345"/>
            <p14:sldId id="347"/>
            <p14:sldId id="350"/>
            <p14:sldId id="298"/>
            <p14:sldId id="351"/>
            <p14:sldId id="303"/>
            <p14:sldId id="304"/>
            <p14:sldId id="305"/>
            <p14:sldId id="306"/>
            <p14:sldId id="312"/>
            <p14:sldId id="313"/>
            <p14:sldId id="314"/>
            <p14:sldId id="315"/>
            <p14:sldId id="317"/>
            <p14:sldId id="354"/>
            <p14:sldId id="355"/>
            <p14:sldId id="319"/>
            <p14:sldId id="320"/>
            <p14:sldId id="321"/>
            <p14:sldId id="322"/>
            <p14:sldId id="335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52"/>
            <p14:sldId id="332"/>
            <p14:sldId id="333"/>
            <p14:sldId id="35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ne Ma" initials="CM" lastIdx="1" clrIdx="0">
    <p:extLst>
      <p:ext uri="{19B8F6BF-5375-455C-9EA6-DF929625EA0E}">
        <p15:presenceInfo xmlns:p15="http://schemas.microsoft.com/office/powerpoint/2012/main" userId="S-1-5-21-870071770-1745084180-1291870308-71915" providerId="AD"/>
      </p:ext>
    </p:extLst>
  </p:cmAuthor>
  <p:cmAuthor id="2" name="Sandra Tsang" initials="ST" lastIdx="2" clrIdx="1">
    <p:extLst>
      <p:ext uri="{19B8F6BF-5375-455C-9EA6-DF929625EA0E}">
        <p15:presenceInfo xmlns:p15="http://schemas.microsoft.com/office/powerpoint/2012/main" userId="Sandra Tsa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FFFCC"/>
    <a:srgbClr val="CCECFF"/>
    <a:srgbClr val="CCCCFF"/>
    <a:srgbClr val="009900"/>
    <a:srgbClr val="F0D9FD"/>
    <a:srgbClr val="FF3399"/>
    <a:srgbClr val="3A9917"/>
    <a:srgbClr val="FFCCCC"/>
    <a:srgbClr val="60A2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73389" autoAdjust="0"/>
  </p:normalViewPr>
  <p:slideViewPr>
    <p:cSldViewPr snapToGrid="0">
      <p:cViewPr varScale="1">
        <p:scale>
          <a:sx n="63" d="100"/>
          <a:sy n="63" d="100"/>
        </p:scale>
        <p:origin x="84" y="234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DB771A-2B7A-4BC6-8944-B930A2B0AC80}" type="doc">
      <dgm:prSet loTypeId="urn:microsoft.com/office/officeart/2005/8/layout/cycle6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62FB95D-0A85-4DC7-AEC9-5538A7408420}">
      <dgm:prSet phldrT="[Text]" custT="1"/>
      <dgm:spPr>
        <a:solidFill>
          <a:srgbClr val="C00000"/>
        </a:solidFill>
      </dgm:spPr>
      <dgm:t>
        <a:bodyPr/>
        <a:lstStyle/>
        <a:p>
          <a:r>
            <a:rPr lang="zh-CN" altLang="en-US" sz="2400" b="1" dirty="0"/>
            <a:t>身體</a:t>
          </a:r>
          <a:endParaRPr lang="en-US" sz="2400" b="1" dirty="0"/>
        </a:p>
      </dgm:t>
    </dgm:pt>
    <dgm:pt modelId="{FC5CF53E-9419-46F9-A7DB-9E081CD056FF}" type="parTrans" cxnId="{31A3C758-79EA-4000-92A2-F4EB42D33720}">
      <dgm:prSet/>
      <dgm:spPr/>
      <dgm:t>
        <a:bodyPr/>
        <a:lstStyle/>
        <a:p>
          <a:endParaRPr lang="en-US"/>
        </a:p>
      </dgm:t>
    </dgm:pt>
    <dgm:pt modelId="{0F62CC26-AB1E-40E5-9202-C40662A26288}" type="sibTrans" cxnId="{31A3C758-79EA-4000-92A2-F4EB42D33720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en-US"/>
        </a:p>
      </dgm:t>
    </dgm:pt>
    <dgm:pt modelId="{6B5042EA-2109-4320-BB7D-760F628852F0}">
      <dgm:prSet phldrT="[Text]" custT="1"/>
      <dgm:spPr>
        <a:solidFill>
          <a:schemeClr val="accent2"/>
        </a:solidFill>
      </dgm:spPr>
      <dgm:t>
        <a:bodyPr/>
        <a:lstStyle/>
        <a:p>
          <a:r>
            <a:rPr lang="zh-CN" altLang="en-US" sz="2400" b="1" dirty="0"/>
            <a:t>認知</a:t>
          </a:r>
          <a:endParaRPr lang="en-US" sz="2400" b="1" dirty="0"/>
        </a:p>
      </dgm:t>
    </dgm:pt>
    <dgm:pt modelId="{633ACD00-74E9-4ADE-ACE4-A2D9EF785D38}" type="parTrans" cxnId="{D4781064-9FA0-4C52-976C-618C424432AD}">
      <dgm:prSet/>
      <dgm:spPr/>
      <dgm:t>
        <a:bodyPr/>
        <a:lstStyle/>
        <a:p>
          <a:endParaRPr lang="en-US"/>
        </a:p>
      </dgm:t>
    </dgm:pt>
    <dgm:pt modelId="{070A25CF-BC0D-4B1B-A944-D8306A24FF12}" type="sibTrans" cxnId="{D4781064-9FA0-4C52-976C-618C424432AD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endParaRPr lang="en-US"/>
        </a:p>
      </dgm:t>
    </dgm:pt>
    <dgm:pt modelId="{9C816C32-C449-4D1D-8979-CE46E365B3FC}">
      <dgm:prSet phldrT="[Text]" custT="1"/>
      <dgm:spPr>
        <a:solidFill>
          <a:srgbClr val="FF3399"/>
        </a:solidFill>
      </dgm:spPr>
      <dgm:t>
        <a:bodyPr/>
        <a:lstStyle/>
        <a:p>
          <a:r>
            <a:rPr lang="zh-CN" altLang="en-US" sz="2400" b="1" dirty="0"/>
            <a:t>心理社交</a:t>
          </a:r>
          <a:endParaRPr lang="en-US" sz="2400" b="1" dirty="0"/>
        </a:p>
      </dgm:t>
    </dgm:pt>
    <dgm:pt modelId="{41635A36-F52E-4275-92DD-422AF3878F01}" type="parTrans" cxnId="{8FBD1181-3673-4F7F-8B17-14D4EA4DFC4C}">
      <dgm:prSet/>
      <dgm:spPr/>
      <dgm:t>
        <a:bodyPr/>
        <a:lstStyle/>
        <a:p>
          <a:endParaRPr lang="en-US"/>
        </a:p>
      </dgm:t>
    </dgm:pt>
    <dgm:pt modelId="{C96465F1-D935-4842-92CC-22BCBAD758E9}" type="sibTrans" cxnId="{8FBD1181-3673-4F7F-8B17-14D4EA4DFC4C}">
      <dgm:prSet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endParaRPr lang="en-US"/>
        </a:p>
      </dgm:t>
    </dgm:pt>
    <dgm:pt modelId="{0C881C3A-8EB3-4149-9843-B07CEF4D8F7D}">
      <dgm:prSet phldrT="[Text]" custT="1"/>
      <dgm:spPr>
        <a:solidFill>
          <a:srgbClr val="0070C0"/>
        </a:solidFill>
      </dgm:spPr>
      <dgm:t>
        <a:bodyPr/>
        <a:lstStyle/>
        <a:p>
          <a:r>
            <a:rPr lang="zh-CN" altLang="en-US" sz="2400" b="1" dirty="0"/>
            <a:t>群性</a:t>
          </a:r>
          <a:endParaRPr lang="en-US" sz="2400" b="1" dirty="0"/>
        </a:p>
      </dgm:t>
    </dgm:pt>
    <dgm:pt modelId="{3BDE0FFF-BD64-4F21-B046-2454676DC467}" type="parTrans" cxnId="{FEB1712E-01D1-44FB-A877-74417F1D752A}">
      <dgm:prSet/>
      <dgm:spPr/>
      <dgm:t>
        <a:bodyPr/>
        <a:lstStyle/>
        <a:p>
          <a:endParaRPr lang="en-US"/>
        </a:p>
      </dgm:t>
    </dgm:pt>
    <dgm:pt modelId="{43C093A5-6544-461E-A6F5-8DB08B3157B0}" type="sibTrans" cxnId="{FEB1712E-01D1-44FB-A877-74417F1D752A}">
      <dgm:prSet/>
      <dgm:spPr>
        <a:solidFill>
          <a:schemeClr val="tx2">
            <a:lumMod val="10000"/>
            <a:lumOff val="90000"/>
          </a:schemeClr>
        </a:solidFill>
      </dgm:spPr>
      <dgm:t>
        <a:bodyPr/>
        <a:lstStyle/>
        <a:p>
          <a:endParaRPr lang="en-US"/>
        </a:p>
      </dgm:t>
    </dgm:pt>
    <dgm:pt modelId="{00EDAFCC-F3EF-43AD-ACF2-01B32DFD4E27}">
      <dgm:prSet phldrT="[Text]" custT="1"/>
      <dgm:spPr>
        <a:solidFill>
          <a:srgbClr val="7030A0"/>
        </a:solidFill>
      </dgm:spPr>
      <dgm:t>
        <a:bodyPr/>
        <a:lstStyle/>
        <a:p>
          <a:r>
            <a:rPr lang="zh-CN" altLang="en-US" sz="2400" b="1" dirty="0"/>
            <a:t>品德</a:t>
          </a:r>
          <a:endParaRPr lang="en-US" sz="2400" b="1" dirty="0"/>
        </a:p>
      </dgm:t>
    </dgm:pt>
    <dgm:pt modelId="{5CEB7D13-DAE2-431B-89C0-FAF3968D834C}" type="parTrans" cxnId="{A446BA44-F8B0-41BC-8A16-879BC9BC3F1B}">
      <dgm:prSet/>
      <dgm:spPr/>
      <dgm:t>
        <a:bodyPr/>
        <a:lstStyle/>
        <a:p>
          <a:endParaRPr lang="en-US"/>
        </a:p>
      </dgm:t>
    </dgm:pt>
    <dgm:pt modelId="{3FDB0F66-91C8-4741-A103-B8BE22186DC5}" type="sibTrans" cxnId="{A446BA44-F8B0-41BC-8A16-879BC9BC3F1B}">
      <dgm:prSet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endParaRPr lang="en-US"/>
        </a:p>
      </dgm:t>
    </dgm:pt>
    <dgm:pt modelId="{A9F6EA62-FF83-4A3F-8D47-3BCDA89068C6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2400" b="1" dirty="0"/>
            <a:t>情緒</a:t>
          </a:r>
          <a:endParaRPr lang="en-US" sz="2400" b="1" dirty="0"/>
        </a:p>
      </dgm:t>
    </dgm:pt>
    <dgm:pt modelId="{A2E9DCA2-C6B5-4895-9FBB-35815CCDC6DC}" type="parTrans" cxnId="{A4EBA067-1293-41F3-ADC2-32CBCE4B8165}">
      <dgm:prSet/>
      <dgm:spPr/>
      <dgm:t>
        <a:bodyPr/>
        <a:lstStyle/>
        <a:p>
          <a:endParaRPr lang="en-US"/>
        </a:p>
      </dgm:t>
    </dgm:pt>
    <dgm:pt modelId="{F90F9F1E-4851-44BB-A470-8D68100ED603}" type="sibTrans" cxnId="{A4EBA067-1293-41F3-ADC2-32CBCE4B8165}">
      <dgm:prSet/>
      <dgm:spPr/>
      <dgm:t>
        <a:bodyPr/>
        <a:lstStyle/>
        <a:p>
          <a:endParaRPr lang="en-US"/>
        </a:p>
      </dgm:t>
    </dgm:pt>
    <dgm:pt modelId="{852F529C-2B94-4E24-A2A4-CFF96CA559D7}" type="pres">
      <dgm:prSet presAssocID="{44DB771A-2B7A-4BC6-8944-B930A2B0AC80}" presName="cycle" presStyleCnt="0">
        <dgm:presLayoutVars>
          <dgm:dir/>
          <dgm:resizeHandles val="exact"/>
        </dgm:presLayoutVars>
      </dgm:prSet>
      <dgm:spPr/>
    </dgm:pt>
    <dgm:pt modelId="{ADF8C6AA-A328-4407-A4A9-841D346FBE01}" type="pres">
      <dgm:prSet presAssocID="{062FB95D-0A85-4DC7-AEC9-5538A7408420}" presName="node" presStyleLbl="node1" presStyleIdx="0" presStyleCnt="6">
        <dgm:presLayoutVars>
          <dgm:bulletEnabled val="1"/>
        </dgm:presLayoutVars>
      </dgm:prSet>
      <dgm:spPr/>
    </dgm:pt>
    <dgm:pt modelId="{09295788-F184-4F02-A0FA-E1A6B2A42960}" type="pres">
      <dgm:prSet presAssocID="{062FB95D-0A85-4DC7-AEC9-5538A7408420}" presName="spNode" presStyleCnt="0"/>
      <dgm:spPr/>
    </dgm:pt>
    <dgm:pt modelId="{71DEBF13-64F6-478A-8BA9-4049BEC888CA}" type="pres">
      <dgm:prSet presAssocID="{0F62CC26-AB1E-40E5-9202-C40662A26288}" presName="sibTrans" presStyleLbl="sibTrans1D1" presStyleIdx="0" presStyleCnt="6"/>
      <dgm:spPr/>
    </dgm:pt>
    <dgm:pt modelId="{2FA56AE8-BCFE-46B5-8775-90B3E97B31AB}" type="pres">
      <dgm:prSet presAssocID="{6B5042EA-2109-4320-BB7D-760F628852F0}" presName="node" presStyleLbl="node1" presStyleIdx="1" presStyleCnt="6" custRadScaleRad="99846" custRadScaleInc="5772">
        <dgm:presLayoutVars>
          <dgm:bulletEnabled val="1"/>
        </dgm:presLayoutVars>
      </dgm:prSet>
      <dgm:spPr/>
    </dgm:pt>
    <dgm:pt modelId="{A9E459D1-5574-4BCB-88DC-F2C232259290}" type="pres">
      <dgm:prSet presAssocID="{6B5042EA-2109-4320-BB7D-760F628852F0}" presName="spNode" presStyleCnt="0"/>
      <dgm:spPr/>
    </dgm:pt>
    <dgm:pt modelId="{0841D937-18D3-446F-AB82-9039F5C4BF31}" type="pres">
      <dgm:prSet presAssocID="{070A25CF-BC0D-4B1B-A944-D8306A24FF12}" presName="sibTrans" presStyleLbl="sibTrans1D1" presStyleIdx="1" presStyleCnt="6"/>
      <dgm:spPr/>
    </dgm:pt>
    <dgm:pt modelId="{440001F5-F153-443D-A495-0B995F32B328}" type="pres">
      <dgm:prSet presAssocID="{9C816C32-C449-4D1D-8979-CE46E365B3FC}" presName="node" presStyleLbl="node1" presStyleIdx="2" presStyleCnt="6" custScaleX="134950">
        <dgm:presLayoutVars>
          <dgm:bulletEnabled val="1"/>
        </dgm:presLayoutVars>
      </dgm:prSet>
      <dgm:spPr/>
    </dgm:pt>
    <dgm:pt modelId="{43EB2E0C-76F8-477B-AC51-0D1B158CC7CF}" type="pres">
      <dgm:prSet presAssocID="{9C816C32-C449-4D1D-8979-CE46E365B3FC}" presName="spNode" presStyleCnt="0"/>
      <dgm:spPr/>
    </dgm:pt>
    <dgm:pt modelId="{613900CD-DB0B-467A-9F5A-1126678BF2AC}" type="pres">
      <dgm:prSet presAssocID="{C96465F1-D935-4842-92CC-22BCBAD758E9}" presName="sibTrans" presStyleLbl="sibTrans1D1" presStyleIdx="2" presStyleCnt="6"/>
      <dgm:spPr/>
    </dgm:pt>
    <dgm:pt modelId="{5079C435-DC3F-4ECB-9D0C-1A7FAD29599A}" type="pres">
      <dgm:prSet presAssocID="{0C881C3A-8EB3-4149-9843-B07CEF4D8F7D}" presName="node" presStyleLbl="node1" presStyleIdx="3" presStyleCnt="6">
        <dgm:presLayoutVars>
          <dgm:bulletEnabled val="1"/>
        </dgm:presLayoutVars>
      </dgm:prSet>
      <dgm:spPr/>
    </dgm:pt>
    <dgm:pt modelId="{82E91D7C-7965-4EAF-BDFA-50D3EC4BAE4E}" type="pres">
      <dgm:prSet presAssocID="{0C881C3A-8EB3-4149-9843-B07CEF4D8F7D}" presName="spNode" presStyleCnt="0"/>
      <dgm:spPr/>
    </dgm:pt>
    <dgm:pt modelId="{2254B5EF-1A51-4148-ADD9-13D789035C81}" type="pres">
      <dgm:prSet presAssocID="{43C093A5-6544-461E-A6F5-8DB08B3157B0}" presName="sibTrans" presStyleLbl="sibTrans1D1" presStyleIdx="3" presStyleCnt="6"/>
      <dgm:spPr/>
    </dgm:pt>
    <dgm:pt modelId="{D4296FF4-7072-4BF3-956F-A244A9CE3CC8}" type="pres">
      <dgm:prSet presAssocID="{A9F6EA62-FF83-4A3F-8D47-3BCDA89068C6}" presName="node" presStyleLbl="node1" presStyleIdx="4" presStyleCnt="6">
        <dgm:presLayoutVars>
          <dgm:bulletEnabled val="1"/>
        </dgm:presLayoutVars>
      </dgm:prSet>
      <dgm:spPr/>
    </dgm:pt>
    <dgm:pt modelId="{89F7439F-738C-4EFD-9181-D3B1B75908A6}" type="pres">
      <dgm:prSet presAssocID="{A9F6EA62-FF83-4A3F-8D47-3BCDA89068C6}" presName="spNode" presStyleCnt="0"/>
      <dgm:spPr/>
    </dgm:pt>
    <dgm:pt modelId="{5BD71275-81B4-453F-ABC4-239F5D625D6A}" type="pres">
      <dgm:prSet presAssocID="{F90F9F1E-4851-44BB-A470-8D68100ED603}" presName="sibTrans" presStyleLbl="sibTrans1D1" presStyleIdx="4" presStyleCnt="6"/>
      <dgm:spPr/>
    </dgm:pt>
    <dgm:pt modelId="{01A37221-B0DB-4FDF-9D44-C6250FBB4EC8}" type="pres">
      <dgm:prSet presAssocID="{00EDAFCC-F3EF-43AD-ACF2-01B32DFD4E27}" presName="node" presStyleLbl="node1" presStyleIdx="5" presStyleCnt="6">
        <dgm:presLayoutVars>
          <dgm:bulletEnabled val="1"/>
        </dgm:presLayoutVars>
      </dgm:prSet>
      <dgm:spPr/>
    </dgm:pt>
    <dgm:pt modelId="{F91FB4DF-CE99-4667-A215-4E41AA7F3B13}" type="pres">
      <dgm:prSet presAssocID="{00EDAFCC-F3EF-43AD-ACF2-01B32DFD4E27}" presName="spNode" presStyleCnt="0"/>
      <dgm:spPr/>
    </dgm:pt>
    <dgm:pt modelId="{111FF99F-F67A-47DC-9AAF-5CA74871C57A}" type="pres">
      <dgm:prSet presAssocID="{3FDB0F66-91C8-4741-A103-B8BE22186DC5}" presName="sibTrans" presStyleLbl="sibTrans1D1" presStyleIdx="5" presStyleCnt="6"/>
      <dgm:spPr/>
    </dgm:pt>
  </dgm:ptLst>
  <dgm:cxnLst>
    <dgm:cxn modelId="{B8A28B24-6DCC-4C75-8F8D-BB99379FF9CC}" type="presOf" srcId="{A9F6EA62-FF83-4A3F-8D47-3BCDA89068C6}" destId="{D4296FF4-7072-4BF3-956F-A244A9CE3CC8}" srcOrd="0" destOrd="0" presId="urn:microsoft.com/office/officeart/2005/8/layout/cycle6"/>
    <dgm:cxn modelId="{0E274529-E825-41B4-A63A-D5258011E762}" type="presOf" srcId="{0C881C3A-8EB3-4149-9843-B07CEF4D8F7D}" destId="{5079C435-DC3F-4ECB-9D0C-1A7FAD29599A}" srcOrd="0" destOrd="0" presId="urn:microsoft.com/office/officeart/2005/8/layout/cycle6"/>
    <dgm:cxn modelId="{FEB1712E-01D1-44FB-A877-74417F1D752A}" srcId="{44DB771A-2B7A-4BC6-8944-B930A2B0AC80}" destId="{0C881C3A-8EB3-4149-9843-B07CEF4D8F7D}" srcOrd="3" destOrd="0" parTransId="{3BDE0FFF-BD64-4F21-B046-2454676DC467}" sibTransId="{43C093A5-6544-461E-A6F5-8DB08B3157B0}"/>
    <dgm:cxn modelId="{763CC032-82F1-48A4-AD4B-8F080A22370F}" type="presOf" srcId="{062FB95D-0A85-4DC7-AEC9-5538A7408420}" destId="{ADF8C6AA-A328-4407-A4A9-841D346FBE01}" srcOrd="0" destOrd="0" presId="urn:microsoft.com/office/officeart/2005/8/layout/cycle6"/>
    <dgm:cxn modelId="{204BCF39-C6B8-4247-A692-A15332FDB22D}" type="presOf" srcId="{6B5042EA-2109-4320-BB7D-760F628852F0}" destId="{2FA56AE8-BCFE-46B5-8775-90B3E97B31AB}" srcOrd="0" destOrd="0" presId="urn:microsoft.com/office/officeart/2005/8/layout/cycle6"/>
    <dgm:cxn modelId="{0A72255C-E041-4D44-BADD-EF0E152BBBC6}" type="presOf" srcId="{44DB771A-2B7A-4BC6-8944-B930A2B0AC80}" destId="{852F529C-2B94-4E24-A2A4-CFF96CA559D7}" srcOrd="0" destOrd="0" presId="urn:microsoft.com/office/officeart/2005/8/layout/cycle6"/>
    <dgm:cxn modelId="{D4781064-9FA0-4C52-976C-618C424432AD}" srcId="{44DB771A-2B7A-4BC6-8944-B930A2B0AC80}" destId="{6B5042EA-2109-4320-BB7D-760F628852F0}" srcOrd="1" destOrd="0" parTransId="{633ACD00-74E9-4ADE-ACE4-A2D9EF785D38}" sibTransId="{070A25CF-BC0D-4B1B-A944-D8306A24FF12}"/>
    <dgm:cxn modelId="{A446BA44-F8B0-41BC-8A16-879BC9BC3F1B}" srcId="{44DB771A-2B7A-4BC6-8944-B930A2B0AC80}" destId="{00EDAFCC-F3EF-43AD-ACF2-01B32DFD4E27}" srcOrd="5" destOrd="0" parTransId="{5CEB7D13-DAE2-431B-89C0-FAF3968D834C}" sibTransId="{3FDB0F66-91C8-4741-A103-B8BE22186DC5}"/>
    <dgm:cxn modelId="{A4EBA067-1293-41F3-ADC2-32CBCE4B8165}" srcId="{44DB771A-2B7A-4BC6-8944-B930A2B0AC80}" destId="{A9F6EA62-FF83-4A3F-8D47-3BCDA89068C6}" srcOrd="4" destOrd="0" parTransId="{A2E9DCA2-C6B5-4895-9FBB-35815CCDC6DC}" sibTransId="{F90F9F1E-4851-44BB-A470-8D68100ED603}"/>
    <dgm:cxn modelId="{8F290A6A-A0FA-4B66-BABB-FA92B3CF59AB}" type="presOf" srcId="{43C093A5-6544-461E-A6F5-8DB08B3157B0}" destId="{2254B5EF-1A51-4148-ADD9-13D789035C81}" srcOrd="0" destOrd="0" presId="urn:microsoft.com/office/officeart/2005/8/layout/cycle6"/>
    <dgm:cxn modelId="{38EA2A72-5D70-4AF9-B0DD-B8D4D68212ED}" type="presOf" srcId="{0F62CC26-AB1E-40E5-9202-C40662A26288}" destId="{71DEBF13-64F6-478A-8BA9-4049BEC888CA}" srcOrd="0" destOrd="0" presId="urn:microsoft.com/office/officeart/2005/8/layout/cycle6"/>
    <dgm:cxn modelId="{98BEE173-795B-44D0-8179-16914E470C23}" type="presOf" srcId="{3FDB0F66-91C8-4741-A103-B8BE22186DC5}" destId="{111FF99F-F67A-47DC-9AAF-5CA74871C57A}" srcOrd="0" destOrd="0" presId="urn:microsoft.com/office/officeart/2005/8/layout/cycle6"/>
    <dgm:cxn modelId="{31A3C758-79EA-4000-92A2-F4EB42D33720}" srcId="{44DB771A-2B7A-4BC6-8944-B930A2B0AC80}" destId="{062FB95D-0A85-4DC7-AEC9-5538A7408420}" srcOrd="0" destOrd="0" parTransId="{FC5CF53E-9419-46F9-A7DB-9E081CD056FF}" sibTransId="{0F62CC26-AB1E-40E5-9202-C40662A26288}"/>
    <dgm:cxn modelId="{8FBD1181-3673-4F7F-8B17-14D4EA4DFC4C}" srcId="{44DB771A-2B7A-4BC6-8944-B930A2B0AC80}" destId="{9C816C32-C449-4D1D-8979-CE46E365B3FC}" srcOrd="2" destOrd="0" parTransId="{41635A36-F52E-4275-92DD-422AF3878F01}" sibTransId="{C96465F1-D935-4842-92CC-22BCBAD758E9}"/>
    <dgm:cxn modelId="{4EF15B9A-843F-44F8-AEF5-F61AD392724C}" type="presOf" srcId="{F90F9F1E-4851-44BB-A470-8D68100ED603}" destId="{5BD71275-81B4-453F-ABC4-239F5D625D6A}" srcOrd="0" destOrd="0" presId="urn:microsoft.com/office/officeart/2005/8/layout/cycle6"/>
    <dgm:cxn modelId="{356EEEA4-E81E-46A2-A758-11AAB365744B}" type="presOf" srcId="{070A25CF-BC0D-4B1B-A944-D8306A24FF12}" destId="{0841D937-18D3-446F-AB82-9039F5C4BF31}" srcOrd="0" destOrd="0" presId="urn:microsoft.com/office/officeart/2005/8/layout/cycle6"/>
    <dgm:cxn modelId="{958416E6-A52E-4588-87B8-29C710B48F23}" type="presOf" srcId="{00EDAFCC-F3EF-43AD-ACF2-01B32DFD4E27}" destId="{01A37221-B0DB-4FDF-9D44-C6250FBB4EC8}" srcOrd="0" destOrd="0" presId="urn:microsoft.com/office/officeart/2005/8/layout/cycle6"/>
    <dgm:cxn modelId="{299AD5EE-4526-401E-A7BC-A6B3A4632CA8}" type="presOf" srcId="{9C816C32-C449-4D1D-8979-CE46E365B3FC}" destId="{440001F5-F153-443D-A495-0B995F32B328}" srcOrd="0" destOrd="0" presId="urn:microsoft.com/office/officeart/2005/8/layout/cycle6"/>
    <dgm:cxn modelId="{939D1FFC-9240-4B8E-BD4D-7BBD0928F59C}" type="presOf" srcId="{C96465F1-D935-4842-92CC-22BCBAD758E9}" destId="{613900CD-DB0B-467A-9F5A-1126678BF2AC}" srcOrd="0" destOrd="0" presId="urn:microsoft.com/office/officeart/2005/8/layout/cycle6"/>
    <dgm:cxn modelId="{FF7FBE07-2165-46AC-813A-2AC29B584D9F}" type="presParOf" srcId="{852F529C-2B94-4E24-A2A4-CFF96CA559D7}" destId="{ADF8C6AA-A328-4407-A4A9-841D346FBE01}" srcOrd="0" destOrd="0" presId="urn:microsoft.com/office/officeart/2005/8/layout/cycle6"/>
    <dgm:cxn modelId="{6A4BB9D1-8DDD-4BF4-9613-5E1E132F635F}" type="presParOf" srcId="{852F529C-2B94-4E24-A2A4-CFF96CA559D7}" destId="{09295788-F184-4F02-A0FA-E1A6B2A42960}" srcOrd="1" destOrd="0" presId="urn:microsoft.com/office/officeart/2005/8/layout/cycle6"/>
    <dgm:cxn modelId="{79E42D56-F5F6-41D5-930B-D2E8798E5AF2}" type="presParOf" srcId="{852F529C-2B94-4E24-A2A4-CFF96CA559D7}" destId="{71DEBF13-64F6-478A-8BA9-4049BEC888CA}" srcOrd="2" destOrd="0" presId="urn:microsoft.com/office/officeart/2005/8/layout/cycle6"/>
    <dgm:cxn modelId="{50114250-5749-4458-AAFB-B26017F63EA2}" type="presParOf" srcId="{852F529C-2B94-4E24-A2A4-CFF96CA559D7}" destId="{2FA56AE8-BCFE-46B5-8775-90B3E97B31AB}" srcOrd="3" destOrd="0" presId="urn:microsoft.com/office/officeart/2005/8/layout/cycle6"/>
    <dgm:cxn modelId="{12E9D672-3F2B-4E06-90BB-E8CEC9C56FC7}" type="presParOf" srcId="{852F529C-2B94-4E24-A2A4-CFF96CA559D7}" destId="{A9E459D1-5574-4BCB-88DC-F2C232259290}" srcOrd="4" destOrd="0" presId="urn:microsoft.com/office/officeart/2005/8/layout/cycle6"/>
    <dgm:cxn modelId="{3CC6C572-11F9-404D-BD9F-2D2A1654128D}" type="presParOf" srcId="{852F529C-2B94-4E24-A2A4-CFF96CA559D7}" destId="{0841D937-18D3-446F-AB82-9039F5C4BF31}" srcOrd="5" destOrd="0" presId="urn:microsoft.com/office/officeart/2005/8/layout/cycle6"/>
    <dgm:cxn modelId="{440CF0D8-3A00-45AD-A644-1F3EBF2B7D6E}" type="presParOf" srcId="{852F529C-2B94-4E24-A2A4-CFF96CA559D7}" destId="{440001F5-F153-443D-A495-0B995F32B328}" srcOrd="6" destOrd="0" presId="urn:microsoft.com/office/officeart/2005/8/layout/cycle6"/>
    <dgm:cxn modelId="{0A1ACB73-AF19-4D25-BF75-F9FCB36D1F0B}" type="presParOf" srcId="{852F529C-2B94-4E24-A2A4-CFF96CA559D7}" destId="{43EB2E0C-76F8-477B-AC51-0D1B158CC7CF}" srcOrd="7" destOrd="0" presId="urn:microsoft.com/office/officeart/2005/8/layout/cycle6"/>
    <dgm:cxn modelId="{94BD577F-3249-4CDD-963F-0AB6D7C97C77}" type="presParOf" srcId="{852F529C-2B94-4E24-A2A4-CFF96CA559D7}" destId="{613900CD-DB0B-467A-9F5A-1126678BF2AC}" srcOrd="8" destOrd="0" presId="urn:microsoft.com/office/officeart/2005/8/layout/cycle6"/>
    <dgm:cxn modelId="{9B5788B3-E889-4B4F-8F01-D083B6A92ECA}" type="presParOf" srcId="{852F529C-2B94-4E24-A2A4-CFF96CA559D7}" destId="{5079C435-DC3F-4ECB-9D0C-1A7FAD29599A}" srcOrd="9" destOrd="0" presId="urn:microsoft.com/office/officeart/2005/8/layout/cycle6"/>
    <dgm:cxn modelId="{300FF49F-BA29-45FF-BA6E-87911DEDF0FD}" type="presParOf" srcId="{852F529C-2B94-4E24-A2A4-CFF96CA559D7}" destId="{82E91D7C-7965-4EAF-BDFA-50D3EC4BAE4E}" srcOrd="10" destOrd="0" presId="urn:microsoft.com/office/officeart/2005/8/layout/cycle6"/>
    <dgm:cxn modelId="{EC33B821-6DE5-414D-B9F3-001842C79B86}" type="presParOf" srcId="{852F529C-2B94-4E24-A2A4-CFF96CA559D7}" destId="{2254B5EF-1A51-4148-ADD9-13D789035C81}" srcOrd="11" destOrd="0" presId="urn:microsoft.com/office/officeart/2005/8/layout/cycle6"/>
    <dgm:cxn modelId="{93BAE711-5DF2-4DF8-B5FE-6B529CDA05C1}" type="presParOf" srcId="{852F529C-2B94-4E24-A2A4-CFF96CA559D7}" destId="{D4296FF4-7072-4BF3-956F-A244A9CE3CC8}" srcOrd="12" destOrd="0" presId="urn:microsoft.com/office/officeart/2005/8/layout/cycle6"/>
    <dgm:cxn modelId="{12CF5498-06D6-4B69-A864-090F36A649C6}" type="presParOf" srcId="{852F529C-2B94-4E24-A2A4-CFF96CA559D7}" destId="{89F7439F-738C-4EFD-9181-D3B1B75908A6}" srcOrd="13" destOrd="0" presId="urn:microsoft.com/office/officeart/2005/8/layout/cycle6"/>
    <dgm:cxn modelId="{2422CB31-C7FF-4E72-8C8E-7ED385D7B227}" type="presParOf" srcId="{852F529C-2B94-4E24-A2A4-CFF96CA559D7}" destId="{5BD71275-81B4-453F-ABC4-239F5D625D6A}" srcOrd="14" destOrd="0" presId="urn:microsoft.com/office/officeart/2005/8/layout/cycle6"/>
    <dgm:cxn modelId="{0E3922C4-F629-4BE8-8CCA-888374391A47}" type="presParOf" srcId="{852F529C-2B94-4E24-A2A4-CFF96CA559D7}" destId="{01A37221-B0DB-4FDF-9D44-C6250FBB4EC8}" srcOrd="15" destOrd="0" presId="urn:microsoft.com/office/officeart/2005/8/layout/cycle6"/>
    <dgm:cxn modelId="{E324BAC2-FC51-45C9-A930-7E80BC49CE46}" type="presParOf" srcId="{852F529C-2B94-4E24-A2A4-CFF96CA559D7}" destId="{F91FB4DF-CE99-4667-A215-4E41AA7F3B13}" srcOrd="16" destOrd="0" presId="urn:microsoft.com/office/officeart/2005/8/layout/cycle6"/>
    <dgm:cxn modelId="{939D950F-214A-4D97-9D41-217184A6A211}" type="presParOf" srcId="{852F529C-2B94-4E24-A2A4-CFF96CA559D7}" destId="{111FF99F-F67A-47DC-9AAF-5CA74871C57A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DB771A-2B7A-4BC6-8944-B930A2B0AC80}" type="doc">
      <dgm:prSet loTypeId="urn:microsoft.com/office/officeart/2005/8/layout/cycle6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62FB95D-0A85-4DC7-AEC9-5538A7408420}">
      <dgm:prSet phldrT="[Text]" custT="1"/>
      <dgm:spPr>
        <a:solidFill>
          <a:srgbClr val="C00000"/>
        </a:solidFill>
      </dgm:spPr>
      <dgm:t>
        <a:bodyPr/>
        <a:lstStyle/>
        <a:p>
          <a:r>
            <a:rPr lang="zh-CN" altLang="en-US" sz="2400" b="1" dirty="0"/>
            <a:t>身體</a:t>
          </a:r>
          <a:endParaRPr lang="en-US" sz="2400" b="1" dirty="0"/>
        </a:p>
      </dgm:t>
    </dgm:pt>
    <dgm:pt modelId="{FC5CF53E-9419-46F9-A7DB-9E081CD056FF}" type="parTrans" cxnId="{31A3C758-79EA-4000-92A2-F4EB42D33720}">
      <dgm:prSet/>
      <dgm:spPr/>
      <dgm:t>
        <a:bodyPr/>
        <a:lstStyle/>
        <a:p>
          <a:endParaRPr lang="en-US"/>
        </a:p>
      </dgm:t>
    </dgm:pt>
    <dgm:pt modelId="{0F62CC26-AB1E-40E5-9202-C40662A26288}" type="sibTrans" cxnId="{31A3C758-79EA-4000-92A2-F4EB42D33720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en-US"/>
        </a:p>
      </dgm:t>
    </dgm:pt>
    <dgm:pt modelId="{6B5042EA-2109-4320-BB7D-760F628852F0}">
      <dgm:prSet phldrT="[Text]" custT="1"/>
      <dgm:spPr>
        <a:solidFill>
          <a:schemeClr val="accent2"/>
        </a:solidFill>
      </dgm:spPr>
      <dgm:t>
        <a:bodyPr/>
        <a:lstStyle/>
        <a:p>
          <a:r>
            <a:rPr lang="zh-CN" altLang="en-US" sz="2400" b="1" dirty="0"/>
            <a:t>認知</a:t>
          </a:r>
          <a:endParaRPr lang="en-US" sz="2400" b="1" dirty="0"/>
        </a:p>
      </dgm:t>
    </dgm:pt>
    <dgm:pt modelId="{633ACD00-74E9-4ADE-ACE4-A2D9EF785D38}" type="parTrans" cxnId="{D4781064-9FA0-4C52-976C-618C424432AD}">
      <dgm:prSet/>
      <dgm:spPr/>
      <dgm:t>
        <a:bodyPr/>
        <a:lstStyle/>
        <a:p>
          <a:endParaRPr lang="en-US"/>
        </a:p>
      </dgm:t>
    </dgm:pt>
    <dgm:pt modelId="{070A25CF-BC0D-4B1B-A944-D8306A24FF12}" type="sibTrans" cxnId="{D4781064-9FA0-4C52-976C-618C424432AD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endParaRPr lang="en-US"/>
        </a:p>
      </dgm:t>
    </dgm:pt>
    <dgm:pt modelId="{9C816C32-C449-4D1D-8979-CE46E365B3FC}">
      <dgm:prSet phldrT="[Text]" custT="1"/>
      <dgm:spPr>
        <a:solidFill>
          <a:srgbClr val="FF3399"/>
        </a:solidFill>
      </dgm:spPr>
      <dgm:t>
        <a:bodyPr/>
        <a:lstStyle/>
        <a:p>
          <a:r>
            <a:rPr lang="zh-CN" altLang="en-US" sz="2000" b="1" dirty="0"/>
            <a:t>心理社交</a:t>
          </a:r>
          <a:endParaRPr lang="en-US" sz="2000" b="1" dirty="0"/>
        </a:p>
      </dgm:t>
    </dgm:pt>
    <dgm:pt modelId="{41635A36-F52E-4275-92DD-422AF3878F01}" type="parTrans" cxnId="{8FBD1181-3673-4F7F-8B17-14D4EA4DFC4C}">
      <dgm:prSet/>
      <dgm:spPr/>
      <dgm:t>
        <a:bodyPr/>
        <a:lstStyle/>
        <a:p>
          <a:endParaRPr lang="en-US"/>
        </a:p>
      </dgm:t>
    </dgm:pt>
    <dgm:pt modelId="{C96465F1-D935-4842-92CC-22BCBAD758E9}" type="sibTrans" cxnId="{8FBD1181-3673-4F7F-8B17-14D4EA4DFC4C}">
      <dgm:prSet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endParaRPr lang="en-US"/>
        </a:p>
      </dgm:t>
    </dgm:pt>
    <dgm:pt modelId="{0C881C3A-8EB3-4149-9843-B07CEF4D8F7D}">
      <dgm:prSet phldrT="[Text]" custT="1"/>
      <dgm:spPr>
        <a:solidFill>
          <a:srgbClr val="0070C0"/>
        </a:solidFill>
      </dgm:spPr>
      <dgm:t>
        <a:bodyPr/>
        <a:lstStyle/>
        <a:p>
          <a:r>
            <a:rPr lang="zh-CN" altLang="en-US" sz="2400" b="1" dirty="0"/>
            <a:t>群性</a:t>
          </a:r>
          <a:endParaRPr lang="en-US" sz="2400" b="1" dirty="0"/>
        </a:p>
      </dgm:t>
    </dgm:pt>
    <dgm:pt modelId="{3BDE0FFF-BD64-4F21-B046-2454676DC467}" type="parTrans" cxnId="{FEB1712E-01D1-44FB-A877-74417F1D752A}">
      <dgm:prSet/>
      <dgm:spPr/>
      <dgm:t>
        <a:bodyPr/>
        <a:lstStyle/>
        <a:p>
          <a:endParaRPr lang="en-US"/>
        </a:p>
      </dgm:t>
    </dgm:pt>
    <dgm:pt modelId="{43C093A5-6544-461E-A6F5-8DB08B3157B0}" type="sibTrans" cxnId="{FEB1712E-01D1-44FB-A877-74417F1D752A}">
      <dgm:prSet/>
      <dgm:spPr>
        <a:solidFill>
          <a:schemeClr val="tx2">
            <a:lumMod val="10000"/>
            <a:lumOff val="90000"/>
          </a:schemeClr>
        </a:solidFill>
      </dgm:spPr>
      <dgm:t>
        <a:bodyPr/>
        <a:lstStyle/>
        <a:p>
          <a:endParaRPr lang="en-US"/>
        </a:p>
      </dgm:t>
    </dgm:pt>
    <dgm:pt modelId="{00EDAFCC-F3EF-43AD-ACF2-01B32DFD4E27}">
      <dgm:prSet phldrT="[Text]" custT="1"/>
      <dgm:spPr>
        <a:solidFill>
          <a:srgbClr val="7030A0"/>
        </a:solidFill>
      </dgm:spPr>
      <dgm:t>
        <a:bodyPr/>
        <a:lstStyle/>
        <a:p>
          <a:r>
            <a:rPr lang="zh-CN" altLang="en-US" sz="2400" b="1" dirty="0"/>
            <a:t>品德</a:t>
          </a:r>
          <a:endParaRPr lang="en-US" sz="2400" b="1" dirty="0"/>
        </a:p>
      </dgm:t>
    </dgm:pt>
    <dgm:pt modelId="{5CEB7D13-DAE2-431B-89C0-FAF3968D834C}" type="parTrans" cxnId="{A446BA44-F8B0-41BC-8A16-879BC9BC3F1B}">
      <dgm:prSet/>
      <dgm:spPr/>
      <dgm:t>
        <a:bodyPr/>
        <a:lstStyle/>
        <a:p>
          <a:endParaRPr lang="en-US"/>
        </a:p>
      </dgm:t>
    </dgm:pt>
    <dgm:pt modelId="{3FDB0F66-91C8-4741-A103-B8BE22186DC5}" type="sibTrans" cxnId="{A446BA44-F8B0-41BC-8A16-879BC9BC3F1B}">
      <dgm:prSet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endParaRPr lang="en-US"/>
        </a:p>
      </dgm:t>
    </dgm:pt>
    <dgm:pt modelId="{A9F6EA62-FF83-4A3F-8D47-3BCDA89068C6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2400" b="1" dirty="0"/>
            <a:t>情緒</a:t>
          </a:r>
          <a:endParaRPr lang="en-US" sz="2400" b="1" dirty="0"/>
        </a:p>
      </dgm:t>
    </dgm:pt>
    <dgm:pt modelId="{A2E9DCA2-C6B5-4895-9FBB-35815CCDC6DC}" type="parTrans" cxnId="{A4EBA067-1293-41F3-ADC2-32CBCE4B8165}">
      <dgm:prSet/>
      <dgm:spPr/>
      <dgm:t>
        <a:bodyPr/>
        <a:lstStyle/>
        <a:p>
          <a:endParaRPr lang="en-US"/>
        </a:p>
      </dgm:t>
    </dgm:pt>
    <dgm:pt modelId="{F90F9F1E-4851-44BB-A470-8D68100ED603}" type="sibTrans" cxnId="{A4EBA067-1293-41F3-ADC2-32CBCE4B8165}">
      <dgm:prSet/>
      <dgm:spPr/>
      <dgm:t>
        <a:bodyPr/>
        <a:lstStyle/>
        <a:p>
          <a:endParaRPr lang="en-US"/>
        </a:p>
      </dgm:t>
    </dgm:pt>
    <dgm:pt modelId="{852F529C-2B94-4E24-A2A4-CFF96CA559D7}" type="pres">
      <dgm:prSet presAssocID="{44DB771A-2B7A-4BC6-8944-B930A2B0AC80}" presName="cycle" presStyleCnt="0">
        <dgm:presLayoutVars>
          <dgm:dir/>
          <dgm:resizeHandles val="exact"/>
        </dgm:presLayoutVars>
      </dgm:prSet>
      <dgm:spPr/>
    </dgm:pt>
    <dgm:pt modelId="{ADF8C6AA-A328-4407-A4A9-841D346FBE01}" type="pres">
      <dgm:prSet presAssocID="{062FB95D-0A85-4DC7-AEC9-5538A7408420}" presName="node" presStyleLbl="node1" presStyleIdx="0" presStyleCnt="6">
        <dgm:presLayoutVars>
          <dgm:bulletEnabled val="1"/>
        </dgm:presLayoutVars>
      </dgm:prSet>
      <dgm:spPr/>
    </dgm:pt>
    <dgm:pt modelId="{09295788-F184-4F02-A0FA-E1A6B2A42960}" type="pres">
      <dgm:prSet presAssocID="{062FB95D-0A85-4DC7-AEC9-5538A7408420}" presName="spNode" presStyleCnt="0"/>
      <dgm:spPr/>
    </dgm:pt>
    <dgm:pt modelId="{71DEBF13-64F6-478A-8BA9-4049BEC888CA}" type="pres">
      <dgm:prSet presAssocID="{0F62CC26-AB1E-40E5-9202-C40662A26288}" presName="sibTrans" presStyleLbl="sibTrans1D1" presStyleIdx="0" presStyleCnt="6"/>
      <dgm:spPr/>
    </dgm:pt>
    <dgm:pt modelId="{2FA56AE8-BCFE-46B5-8775-90B3E97B31AB}" type="pres">
      <dgm:prSet presAssocID="{6B5042EA-2109-4320-BB7D-760F628852F0}" presName="node" presStyleLbl="node1" presStyleIdx="1" presStyleCnt="6" custRadScaleRad="99846" custRadScaleInc="5772">
        <dgm:presLayoutVars>
          <dgm:bulletEnabled val="1"/>
        </dgm:presLayoutVars>
      </dgm:prSet>
      <dgm:spPr/>
    </dgm:pt>
    <dgm:pt modelId="{A9E459D1-5574-4BCB-88DC-F2C232259290}" type="pres">
      <dgm:prSet presAssocID="{6B5042EA-2109-4320-BB7D-760F628852F0}" presName="spNode" presStyleCnt="0"/>
      <dgm:spPr/>
    </dgm:pt>
    <dgm:pt modelId="{0841D937-18D3-446F-AB82-9039F5C4BF31}" type="pres">
      <dgm:prSet presAssocID="{070A25CF-BC0D-4B1B-A944-D8306A24FF12}" presName="sibTrans" presStyleLbl="sibTrans1D1" presStyleIdx="1" presStyleCnt="6"/>
      <dgm:spPr/>
    </dgm:pt>
    <dgm:pt modelId="{440001F5-F153-443D-A495-0B995F32B328}" type="pres">
      <dgm:prSet presAssocID="{9C816C32-C449-4D1D-8979-CE46E365B3FC}" presName="node" presStyleLbl="node1" presStyleIdx="2" presStyleCnt="6" custScaleX="158902" custScaleY="108159">
        <dgm:presLayoutVars>
          <dgm:bulletEnabled val="1"/>
        </dgm:presLayoutVars>
      </dgm:prSet>
      <dgm:spPr/>
    </dgm:pt>
    <dgm:pt modelId="{43EB2E0C-76F8-477B-AC51-0D1B158CC7CF}" type="pres">
      <dgm:prSet presAssocID="{9C816C32-C449-4D1D-8979-CE46E365B3FC}" presName="spNode" presStyleCnt="0"/>
      <dgm:spPr/>
    </dgm:pt>
    <dgm:pt modelId="{613900CD-DB0B-467A-9F5A-1126678BF2AC}" type="pres">
      <dgm:prSet presAssocID="{C96465F1-D935-4842-92CC-22BCBAD758E9}" presName="sibTrans" presStyleLbl="sibTrans1D1" presStyleIdx="2" presStyleCnt="6"/>
      <dgm:spPr/>
    </dgm:pt>
    <dgm:pt modelId="{5079C435-DC3F-4ECB-9D0C-1A7FAD29599A}" type="pres">
      <dgm:prSet presAssocID="{0C881C3A-8EB3-4149-9843-B07CEF4D8F7D}" presName="node" presStyleLbl="node1" presStyleIdx="3" presStyleCnt="6">
        <dgm:presLayoutVars>
          <dgm:bulletEnabled val="1"/>
        </dgm:presLayoutVars>
      </dgm:prSet>
      <dgm:spPr/>
    </dgm:pt>
    <dgm:pt modelId="{82E91D7C-7965-4EAF-BDFA-50D3EC4BAE4E}" type="pres">
      <dgm:prSet presAssocID="{0C881C3A-8EB3-4149-9843-B07CEF4D8F7D}" presName="spNode" presStyleCnt="0"/>
      <dgm:spPr/>
    </dgm:pt>
    <dgm:pt modelId="{2254B5EF-1A51-4148-ADD9-13D789035C81}" type="pres">
      <dgm:prSet presAssocID="{43C093A5-6544-461E-A6F5-8DB08B3157B0}" presName="sibTrans" presStyleLbl="sibTrans1D1" presStyleIdx="3" presStyleCnt="6"/>
      <dgm:spPr/>
    </dgm:pt>
    <dgm:pt modelId="{D4296FF4-7072-4BF3-956F-A244A9CE3CC8}" type="pres">
      <dgm:prSet presAssocID="{A9F6EA62-FF83-4A3F-8D47-3BCDA89068C6}" presName="node" presStyleLbl="node1" presStyleIdx="4" presStyleCnt="6">
        <dgm:presLayoutVars>
          <dgm:bulletEnabled val="1"/>
        </dgm:presLayoutVars>
      </dgm:prSet>
      <dgm:spPr/>
    </dgm:pt>
    <dgm:pt modelId="{89F7439F-738C-4EFD-9181-D3B1B75908A6}" type="pres">
      <dgm:prSet presAssocID="{A9F6EA62-FF83-4A3F-8D47-3BCDA89068C6}" presName="spNode" presStyleCnt="0"/>
      <dgm:spPr/>
    </dgm:pt>
    <dgm:pt modelId="{5BD71275-81B4-453F-ABC4-239F5D625D6A}" type="pres">
      <dgm:prSet presAssocID="{F90F9F1E-4851-44BB-A470-8D68100ED603}" presName="sibTrans" presStyleLbl="sibTrans1D1" presStyleIdx="4" presStyleCnt="6"/>
      <dgm:spPr/>
    </dgm:pt>
    <dgm:pt modelId="{01A37221-B0DB-4FDF-9D44-C6250FBB4EC8}" type="pres">
      <dgm:prSet presAssocID="{00EDAFCC-F3EF-43AD-ACF2-01B32DFD4E27}" presName="node" presStyleLbl="node1" presStyleIdx="5" presStyleCnt="6">
        <dgm:presLayoutVars>
          <dgm:bulletEnabled val="1"/>
        </dgm:presLayoutVars>
      </dgm:prSet>
      <dgm:spPr/>
    </dgm:pt>
    <dgm:pt modelId="{F91FB4DF-CE99-4667-A215-4E41AA7F3B13}" type="pres">
      <dgm:prSet presAssocID="{00EDAFCC-F3EF-43AD-ACF2-01B32DFD4E27}" presName="spNode" presStyleCnt="0"/>
      <dgm:spPr/>
    </dgm:pt>
    <dgm:pt modelId="{111FF99F-F67A-47DC-9AAF-5CA74871C57A}" type="pres">
      <dgm:prSet presAssocID="{3FDB0F66-91C8-4741-A103-B8BE22186DC5}" presName="sibTrans" presStyleLbl="sibTrans1D1" presStyleIdx="5" presStyleCnt="6"/>
      <dgm:spPr/>
    </dgm:pt>
  </dgm:ptLst>
  <dgm:cxnLst>
    <dgm:cxn modelId="{B8A28B24-6DCC-4C75-8F8D-BB99379FF9CC}" type="presOf" srcId="{A9F6EA62-FF83-4A3F-8D47-3BCDA89068C6}" destId="{D4296FF4-7072-4BF3-956F-A244A9CE3CC8}" srcOrd="0" destOrd="0" presId="urn:microsoft.com/office/officeart/2005/8/layout/cycle6"/>
    <dgm:cxn modelId="{0E274529-E825-41B4-A63A-D5258011E762}" type="presOf" srcId="{0C881C3A-8EB3-4149-9843-B07CEF4D8F7D}" destId="{5079C435-DC3F-4ECB-9D0C-1A7FAD29599A}" srcOrd="0" destOrd="0" presId="urn:microsoft.com/office/officeart/2005/8/layout/cycle6"/>
    <dgm:cxn modelId="{FEB1712E-01D1-44FB-A877-74417F1D752A}" srcId="{44DB771A-2B7A-4BC6-8944-B930A2B0AC80}" destId="{0C881C3A-8EB3-4149-9843-B07CEF4D8F7D}" srcOrd="3" destOrd="0" parTransId="{3BDE0FFF-BD64-4F21-B046-2454676DC467}" sibTransId="{43C093A5-6544-461E-A6F5-8DB08B3157B0}"/>
    <dgm:cxn modelId="{763CC032-82F1-48A4-AD4B-8F080A22370F}" type="presOf" srcId="{062FB95D-0A85-4DC7-AEC9-5538A7408420}" destId="{ADF8C6AA-A328-4407-A4A9-841D346FBE01}" srcOrd="0" destOrd="0" presId="urn:microsoft.com/office/officeart/2005/8/layout/cycle6"/>
    <dgm:cxn modelId="{204BCF39-C6B8-4247-A692-A15332FDB22D}" type="presOf" srcId="{6B5042EA-2109-4320-BB7D-760F628852F0}" destId="{2FA56AE8-BCFE-46B5-8775-90B3E97B31AB}" srcOrd="0" destOrd="0" presId="urn:microsoft.com/office/officeart/2005/8/layout/cycle6"/>
    <dgm:cxn modelId="{0A72255C-E041-4D44-BADD-EF0E152BBBC6}" type="presOf" srcId="{44DB771A-2B7A-4BC6-8944-B930A2B0AC80}" destId="{852F529C-2B94-4E24-A2A4-CFF96CA559D7}" srcOrd="0" destOrd="0" presId="urn:microsoft.com/office/officeart/2005/8/layout/cycle6"/>
    <dgm:cxn modelId="{D4781064-9FA0-4C52-976C-618C424432AD}" srcId="{44DB771A-2B7A-4BC6-8944-B930A2B0AC80}" destId="{6B5042EA-2109-4320-BB7D-760F628852F0}" srcOrd="1" destOrd="0" parTransId="{633ACD00-74E9-4ADE-ACE4-A2D9EF785D38}" sibTransId="{070A25CF-BC0D-4B1B-A944-D8306A24FF12}"/>
    <dgm:cxn modelId="{A446BA44-F8B0-41BC-8A16-879BC9BC3F1B}" srcId="{44DB771A-2B7A-4BC6-8944-B930A2B0AC80}" destId="{00EDAFCC-F3EF-43AD-ACF2-01B32DFD4E27}" srcOrd="5" destOrd="0" parTransId="{5CEB7D13-DAE2-431B-89C0-FAF3968D834C}" sibTransId="{3FDB0F66-91C8-4741-A103-B8BE22186DC5}"/>
    <dgm:cxn modelId="{A4EBA067-1293-41F3-ADC2-32CBCE4B8165}" srcId="{44DB771A-2B7A-4BC6-8944-B930A2B0AC80}" destId="{A9F6EA62-FF83-4A3F-8D47-3BCDA89068C6}" srcOrd="4" destOrd="0" parTransId="{A2E9DCA2-C6B5-4895-9FBB-35815CCDC6DC}" sibTransId="{F90F9F1E-4851-44BB-A470-8D68100ED603}"/>
    <dgm:cxn modelId="{8F290A6A-A0FA-4B66-BABB-FA92B3CF59AB}" type="presOf" srcId="{43C093A5-6544-461E-A6F5-8DB08B3157B0}" destId="{2254B5EF-1A51-4148-ADD9-13D789035C81}" srcOrd="0" destOrd="0" presId="urn:microsoft.com/office/officeart/2005/8/layout/cycle6"/>
    <dgm:cxn modelId="{38EA2A72-5D70-4AF9-B0DD-B8D4D68212ED}" type="presOf" srcId="{0F62CC26-AB1E-40E5-9202-C40662A26288}" destId="{71DEBF13-64F6-478A-8BA9-4049BEC888CA}" srcOrd="0" destOrd="0" presId="urn:microsoft.com/office/officeart/2005/8/layout/cycle6"/>
    <dgm:cxn modelId="{98BEE173-795B-44D0-8179-16914E470C23}" type="presOf" srcId="{3FDB0F66-91C8-4741-A103-B8BE22186DC5}" destId="{111FF99F-F67A-47DC-9AAF-5CA74871C57A}" srcOrd="0" destOrd="0" presId="urn:microsoft.com/office/officeart/2005/8/layout/cycle6"/>
    <dgm:cxn modelId="{31A3C758-79EA-4000-92A2-F4EB42D33720}" srcId="{44DB771A-2B7A-4BC6-8944-B930A2B0AC80}" destId="{062FB95D-0A85-4DC7-AEC9-5538A7408420}" srcOrd="0" destOrd="0" parTransId="{FC5CF53E-9419-46F9-A7DB-9E081CD056FF}" sibTransId="{0F62CC26-AB1E-40E5-9202-C40662A26288}"/>
    <dgm:cxn modelId="{8FBD1181-3673-4F7F-8B17-14D4EA4DFC4C}" srcId="{44DB771A-2B7A-4BC6-8944-B930A2B0AC80}" destId="{9C816C32-C449-4D1D-8979-CE46E365B3FC}" srcOrd="2" destOrd="0" parTransId="{41635A36-F52E-4275-92DD-422AF3878F01}" sibTransId="{C96465F1-D935-4842-92CC-22BCBAD758E9}"/>
    <dgm:cxn modelId="{4EF15B9A-843F-44F8-AEF5-F61AD392724C}" type="presOf" srcId="{F90F9F1E-4851-44BB-A470-8D68100ED603}" destId="{5BD71275-81B4-453F-ABC4-239F5D625D6A}" srcOrd="0" destOrd="0" presId="urn:microsoft.com/office/officeart/2005/8/layout/cycle6"/>
    <dgm:cxn modelId="{356EEEA4-E81E-46A2-A758-11AAB365744B}" type="presOf" srcId="{070A25CF-BC0D-4B1B-A944-D8306A24FF12}" destId="{0841D937-18D3-446F-AB82-9039F5C4BF31}" srcOrd="0" destOrd="0" presId="urn:microsoft.com/office/officeart/2005/8/layout/cycle6"/>
    <dgm:cxn modelId="{958416E6-A52E-4588-87B8-29C710B48F23}" type="presOf" srcId="{00EDAFCC-F3EF-43AD-ACF2-01B32DFD4E27}" destId="{01A37221-B0DB-4FDF-9D44-C6250FBB4EC8}" srcOrd="0" destOrd="0" presId="urn:microsoft.com/office/officeart/2005/8/layout/cycle6"/>
    <dgm:cxn modelId="{299AD5EE-4526-401E-A7BC-A6B3A4632CA8}" type="presOf" srcId="{9C816C32-C449-4D1D-8979-CE46E365B3FC}" destId="{440001F5-F153-443D-A495-0B995F32B328}" srcOrd="0" destOrd="0" presId="urn:microsoft.com/office/officeart/2005/8/layout/cycle6"/>
    <dgm:cxn modelId="{939D1FFC-9240-4B8E-BD4D-7BBD0928F59C}" type="presOf" srcId="{C96465F1-D935-4842-92CC-22BCBAD758E9}" destId="{613900CD-DB0B-467A-9F5A-1126678BF2AC}" srcOrd="0" destOrd="0" presId="urn:microsoft.com/office/officeart/2005/8/layout/cycle6"/>
    <dgm:cxn modelId="{FF7FBE07-2165-46AC-813A-2AC29B584D9F}" type="presParOf" srcId="{852F529C-2B94-4E24-A2A4-CFF96CA559D7}" destId="{ADF8C6AA-A328-4407-A4A9-841D346FBE01}" srcOrd="0" destOrd="0" presId="urn:microsoft.com/office/officeart/2005/8/layout/cycle6"/>
    <dgm:cxn modelId="{6A4BB9D1-8DDD-4BF4-9613-5E1E132F635F}" type="presParOf" srcId="{852F529C-2B94-4E24-A2A4-CFF96CA559D7}" destId="{09295788-F184-4F02-A0FA-E1A6B2A42960}" srcOrd="1" destOrd="0" presId="urn:microsoft.com/office/officeart/2005/8/layout/cycle6"/>
    <dgm:cxn modelId="{79E42D56-F5F6-41D5-930B-D2E8798E5AF2}" type="presParOf" srcId="{852F529C-2B94-4E24-A2A4-CFF96CA559D7}" destId="{71DEBF13-64F6-478A-8BA9-4049BEC888CA}" srcOrd="2" destOrd="0" presId="urn:microsoft.com/office/officeart/2005/8/layout/cycle6"/>
    <dgm:cxn modelId="{50114250-5749-4458-AAFB-B26017F63EA2}" type="presParOf" srcId="{852F529C-2B94-4E24-A2A4-CFF96CA559D7}" destId="{2FA56AE8-BCFE-46B5-8775-90B3E97B31AB}" srcOrd="3" destOrd="0" presId="urn:microsoft.com/office/officeart/2005/8/layout/cycle6"/>
    <dgm:cxn modelId="{12E9D672-3F2B-4E06-90BB-E8CEC9C56FC7}" type="presParOf" srcId="{852F529C-2B94-4E24-A2A4-CFF96CA559D7}" destId="{A9E459D1-5574-4BCB-88DC-F2C232259290}" srcOrd="4" destOrd="0" presId="urn:microsoft.com/office/officeart/2005/8/layout/cycle6"/>
    <dgm:cxn modelId="{3CC6C572-11F9-404D-BD9F-2D2A1654128D}" type="presParOf" srcId="{852F529C-2B94-4E24-A2A4-CFF96CA559D7}" destId="{0841D937-18D3-446F-AB82-9039F5C4BF31}" srcOrd="5" destOrd="0" presId="urn:microsoft.com/office/officeart/2005/8/layout/cycle6"/>
    <dgm:cxn modelId="{440CF0D8-3A00-45AD-A644-1F3EBF2B7D6E}" type="presParOf" srcId="{852F529C-2B94-4E24-A2A4-CFF96CA559D7}" destId="{440001F5-F153-443D-A495-0B995F32B328}" srcOrd="6" destOrd="0" presId="urn:microsoft.com/office/officeart/2005/8/layout/cycle6"/>
    <dgm:cxn modelId="{0A1ACB73-AF19-4D25-BF75-F9FCB36D1F0B}" type="presParOf" srcId="{852F529C-2B94-4E24-A2A4-CFF96CA559D7}" destId="{43EB2E0C-76F8-477B-AC51-0D1B158CC7CF}" srcOrd="7" destOrd="0" presId="urn:microsoft.com/office/officeart/2005/8/layout/cycle6"/>
    <dgm:cxn modelId="{94BD577F-3249-4CDD-963F-0AB6D7C97C77}" type="presParOf" srcId="{852F529C-2B94-4E24-A2A4-CFF96CA559D7}" destId="{613900CD-DB0B-467A-9F5A-1126678BF2AC}" srcOrd="8" destOrd="0" presId="urn:microsoft.com/office/officeart/2005/8/layout/cycle6"/>
    <dgm:cxn modelId="{9B5788B3-E889-4B4F-8F01-D083B6A92ECA}" type="presParOf" srcId="{852F529C-2B94-4E24-A2A4-CFF96CA559D7}" destId="{5079C435-DC3F-4ECB-9D0C-1A7FAD29599A}" srcOrd="9" destOrd="0" presId="urn:microsoft.com/office/officeart/2005/8/layout/cycle6"/>
    <dgm:cxn modelId="{300FF49F-BA29-45FF-BA6E-87911DEDF0FD}" type="presParOf" srcId="{852F529C-2B94-4E24-A2A4-CFF96CA559D7}" destId="{82E91D7C-7965-4EAF-BDFA-50D3EC4BAE4E}" srcOrd="10" destOrd="0" presId="urn:microsoft.com/office/officeart/2005/8/layout/cycle6"/>
    <dgm:cxn modelId="{EC33B821-6DE5-414D-B9F3-001842C79B86}" type="presParOf" srcId="{852F529C-2B94-4E24-A2A4-CFF96CA559D7}" destId="{2254B5EF-1A51-4148-ADD9-13D789035C81}" srcOrd="11" destOrd="0" presId="urn:microsoft.com/office/officeart/2005/8/layout/cycle6"/>
    <dgm:cxn modelId="{93BAE711-5DF2-4DF8-B5FE-6B529CDA05C1}" type="presParOf" srcId="{852F529C-2B94-4E24-A2A4-CFF96CA559D7}" destId="{D4296FF4-7072-4BF3-956F-A244A9CE3CC8}" srcOrd="12" destOrd="0" presId="urn:microsoft.com/office/officeart/2005/8/layout/cycle6"/>
    <dgm:cxn modelId="{12CF5498-06D6-4B69-A864-090F36A649C6}" type="presParOf" srcId="{852F529C-2B94-4E24-A2A4-CFF96CA559D7}" destId="{89F7439F-738C-4EFD-9181-D3B1B75908A6}" srcOrd="13" destOrd="0" presId="urn:microsoft.com/office/officeart/2005/8/layout/cycle6"/>
    <dgm:cxn modelId="{2422CB31-C7FF-4E72-8C8E-7ED385D7B227}" type="presParOf" srcId="{852F529C-2B94-4E24-A2A4-CFF96CA559D7}" destId="{5BD71275-81B4-453F-ABC4-239F5D625D6A}" srcOrd="14" destOrd="0" presId="urn:microsoft.com/office/officeart/2005/8/layout/cycle6"/>
    <dgm:cxn modelId="{0E3922C4-F629-4BE8-8CCA-888374391A47}" type="presParOf" srcId="{852F529C-2B94-4E24-A2A4-CFF96CA559D7}" destId="{01A37221-B0DB-4FDF-9D44-C6250FBB4EC8}" srcOrd="15" destOrd="0" presId="urn:microsoft.com/office/officeart/2005/8/layout/cycle6"/>
    <dgm:cxn modelId="{E324BAC2-FC51-45C9-A930-7E80BC49CE46}" type="presParOf" srcId="{852F529C-2B94-4E24-A2A4-CFF96CA559D7}" destId="{F91FB4DF-CE99-4667-A215-4E41AA7F3B13}" srcOrd="16" destOrd="0" presId="urn:microsoft.com/office/officeart/2005/8/layout/cycle6"/>
    <dgm:cxn modelId="{939D950F-214A-4D97-9D41-217184A6A211}" type="presParOf" srcId="{852F529C-2B94-4E24-A2A4-CFF96CA559D7}" destId="{111FF99F-F67A-47DC-9AAF-5CA74871C57A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F8C6AA-A328-4407-A4A9-841D346FBE01}">
      <dsp:nvSpPr>
        <dsp:cNvPr id="0" name=""/>
        <dsp:cNvSpPr/>
      </dsp:nvSpPr>
      <dsp:spPr>
        <a:xfrm>
          <a:off x="3370457" y="1892"/>
          <a:ext cx="1149728" cy="747323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/>
            <a:t>身體</a:t>
          </a:r>
          <a:endParaRPr lang="en-US" sz="2400" b="1" kern="1200" dirty="0"/>
        </a:p>
      </dsp:txBody>
      <dsp:txXfrm>
        <a:off x="3406938" y="38373"/>
        <a:ext cx="1076766" cy="674361"/>
      </dsp:txXfrm>
    </dsp:sp>
    <dsp:sp modelId="{71DEBF13-64F6-478A-8BA9-4049BEC888CA}">
      <dsp:nvSpPr>
        <dsp:cNvPr id="0" name=""/>
        <dsp:cNvSpPr/>
      </dsp:nvSpPr>
      <dsp:spPr>
        <a:xfrm>
          <a:off x="2177896" y="373589"/>
          <a:ext cx="3523530" cy="3523530"/>
        </a:xfrm>
        <a:custGeom>
          <a:avLst/>
          <a:gdLst/>
          <a:ahLst/>
          <a:cxnLst/>
          <a:rect l="0" t="0" r="0" b="0"/>
          <a:pathLst>
            <a:path>
              <a:moveTo>
                <a:pt x="2350025" y="101112"/>
              </a:moveTo>
              <a:arcTo wR="1761765" hR="1761765" stAng="17370354" swAng="1583048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A56AE8-BCFE-46B5-8775-90B3E97B31AB}">
      <dsp:nvSpPr>
        <dsp:cNvPr id="0" name=""/>
        <dsp:cNvSpPr/>
      </dsp:nvSpPr>
      <dsp:spPr>
        <a:xfrm>
          <a:off x="4911251" y="915001"/>
          <a:ext cx="1149728" cy="747323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/>
            <a:t>認知</a:t>
          </a:r>
          <a:endParaRPr lang="en-US" sz="2400" b="1" kern="1200" dirty="0"/>
        </a:p>
      </dsp:txBody>
      <dsp:txXfrm>
        <a:off x="4947732" y="951482"/>
        <a:ext cx="1076766" cy="674361"/>
      </dsp:txXfrm>
    </dsp:sp>
    <dsp:sp modelId="{0841D937-18D3-446F-AB82-9039F5C4BF31}">
      <dsp:nvSpPr>
        <dsp:cNvPr id="0" name=""/>
        <dsp:cNvSpPr/>
      </dsp:nvSpPr>
      <dsp:spPr>
        <a:xfrm>
          <a:off x="2182104" y="380406"/>
          <a:ext cx="3523530" cy="3523530"/>
        </a:xfrm>
        <a:custGeom>
          <a:avLst/>
          <a:gdLst/>
          <a:ahLst/>
          <a:cxnLst/>
          <a:rect l="0" t="0" r="0" b="0"/>
          <a:pathLst>
            <a:path>
              <a:moveTo>
                <a:pt x="3459572" y="1291375"/>
              </a:moveTo>
              <a:arcTo wR="1761765" hR="1761765" stAng="20670855" swAng="1904049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0001F5-F153-443D-A495-0B995F32B328}">
      <dsp:nvSpPr>
        <dsp:cNvPr id="0" name=""/>
        <dsp:cNvSpPr/>
      </dsp:nvSpPr>
      <dsp:spPr>
        <a:xfrm>
          <a:off x="4695275" y="2644539"/>
          <a:ext cx="1551558" cy="747323"/>
        </a:xfrm>
        <a:prstGeom prst="roundRect">
          <a:avLst/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/>
            <a:t>心理社交</a:t>
          </a:r>
          <a:endParaRPr lang="en-US" sz="2400" b="1" kern="1200" dirty="0"/>
        </a:p>
      </dsp:txBody>
      <dsp:txXfrm>
        <a:off x="4731756" y="2681020"/>
        <a:ext cx="1478596" cy="674361"/>
      </dsp:txXfrm>
    </dsp:sp>
    <dsp:sp modelId="{613900CD-DB0B-467A-9F5A-1126678BF2AC}">
      <dsp:nvSpPr>
        <dsp:cNvPr id="0" name=""/>
        <dsp:cNvSpPr/>
      </dsp:nvSpPr>
      <dsp:spPr>
        <a:xfrm>
          <a:off x="2183556" y="375553"/>
          <a:ext cx="3523530" cy="3523530"/>
        </a:xfrm>
        <a:custGeom>
          <a:avLst/>
          <a:gdLst/>
          <a:ahLst/>
          <a:cxnLst/>
          <a:rect l="0" t="0" r="0" b="0"/>
          <a:pathLst>
            <a:path>
              <a:moveTo>
                <a:pt x="2993110" y="3021767"/>
              </a:moveTo>
              <a:arcTo wR="1761765" hR="1761765" stAng="2739541" swAng="1502594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79C435-DC3F-4ECB-9D0C-1A7FAD29599A}">
      <dsp:nvSpPr>
        <dsp:cNvPr id="0" name=""/>
        <dsp:cNvSpPr/>
      </dsp:nvSpPr>
      <dsp:spPr>
        <a:xfrm>
          <a:off x="3370457" y="3525422"/>
          <a:ext cx="1149728" cy="747323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/>
            <a:t>群性</a:t>
          </a:r>
          <a:endParaRPr lang="en-US" sz="2400" b="1" kern="1200" dirty="0"/>
        </a:p>
      </dsp:txBody>
      <dsp:txXfrm>
        <a:off x="3406938" y="3561903"/>
        <a:ext cx="1076766" cy="674361"/>
      </dsp:txXfrm>
    </dsp:sp>
    <dsp:sp modelId="{2254B5EF-1A51-4148-ADD9-13D789035C81}">
      <dsp:nvSpPr>
        <dsp:cNvPr id="0" name=""/>
        <dsp:cNvSpPr/>
      </dsp:nvSpPr>
      <dsp:spPr>
        <a:xfrm>
          <a:off x="2183556" y="375553"/>
          <a:ext cx="3523530" cy="3523530"/>
        </a:xfrm>
        <a:custGeom>
          <a:avLst/>
          <a:gdLst/>
          <a:ahLst/>
          <a:cxnLst/>
          <a:rect l="0" t="0" r="0" b="0"/>
          <a:pathLst>
            <a:path>
              <a:moveTo>
                <a:pt x="1179541" y="3424543"/>
              </a:moveTo>
              <a:arcTo wR="1761765" hR="1761765" stAng="6557865" swAng="1502594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296FF4-7072-4BF3-956F-A244A9CE3CC8}">
      <dsp:nvSpPr>
        <dsp:cNvPr id="0" name=""/>
        <dsp:cNvSpPr/>
      </dsp:nvSpPr>
      <dsp:spPr>
        <a:xfrm>
          <a:off x="1844724" y="2644539"/>
          <a:ext cx="1149728" cy="747323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/>
            <a:t>情緒</a:t>
          </a:r>
          <a:endParaRPr lang="en-US" sz="2400" b="1" kern="1200" dirty="0"/>
        </a:p>
      </dsp:txBody>
      <dsp:txXfrm>
        <a:off x="1881205" y="2681020"/>
        <a:ext cx="1076766" cy="674361"/>
      </dsp:txXfrm>
    </dsp:sp>
    <dsp:sp modelId="{5BD71275-81B4-453F-ABC4-239F5D625D6A}">
      <dsp:nvSpPr>
        <dsp:cNvPr id="0" name=""/>
        <dsp:cNvSpPr/>
      </dsp:nvSpPr>
      <dsp:spPr>
        <a:xfrm>
          <a:off x="2183556" y="375553"/>
          <a:ext cx="3523530" cy="3523530"/>
        </a:xfrm>
        <a:custGeom>
          <a:avLst/>
          <a:gdLst/>
          <a:ahLst/>
          <a:cxnLst/>
          <a:rect l="0" t="0" r="0" b="0"/>
          <a:pathLst>
            <a:path>
              <a:moveTo>
                <a:pt x="71702" y="2259262"/>
              </a:moveTo>
              <a:arcTo wR="1761765" hR="1761765" stAng="9815841" swAng="1968319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A37221-B0DB-4FDF-9D44-C6250FBB4EC8}">
      <dsp:nvSpPr>
        <dsp:cNvPr id="0" name=""/>
        <dsp:cNvSpPr/>
      </dsp:nvSpPr>
      <dsp:spPr>
        <a:xfrm>
          <a:off x="1844724" y="882774"/>
          <a:ext cx="1149728" cy="747323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/>
            <a:t>品德</a:t>
          </a:r>
          <a:endParaRPr lang="en-US" sz="2400" b="1" kern="1200" dirty="0"/>
        </a:p>
      </dsp:txBody>
      <dsp:txXfrm>
        <a:off x="1881205" y="919255"/>
        <a:ext cx="1076766" cy="674361"/>
      </dsp:txXfrm>
    </dsp:sp>
    <dsp:sp modelId="{111FF99F-F67A-47DC-9AAF-5CA74871C57A}">
      <dsp:nvSpPr>
        <dsp:cNvPr id="0" name=""/>
        <dsp:cNvSpPr/>
      </dsp:nvSpPr>
      <dsp:spPr>
        <a:xfrm>
          <a:off x="2183556" y="375553"/>
          <a:ext cx="3523530" cy="3523530"/>
        </a:xfrm>
        <a:custGeom>
          <a:avLst/>
          <a:gdLst/>
          <a:ahLst/>
          <a:cxnLst/>
          <a:rect l="0" t="0" r="0" b="0"/>
          <a:pathLst>
            <a:path>
              <a:moveTo>
                <a:pt x="530419" y="501763"/>
              </a:moveTo>
              <a:arcTo wR="1761765" hR="1761765" stAng="13539541" swAng="1502594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F8C6AA-A328-4407-A4A9-841D346FBE01}">
      <dsp:nvSpPr>
        <dsp:cNvPr id="0" name=""/>
        <dsp:cNvSpPr/>
      </dsp:nvSpPr>
      <dsp:spPr>
        <a:xfrm>
          <a:off x="2782925" y="1503"/>
          <a:ext cx="888732" cy="577676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/>
            <a:t>身體</a:t>
          </a:r>
          <a:endParaRPr lang="en-US" sz="2400" b="1" kern="1200" dirty="0"/>
        </a:p>
      </dsp:txBody>
      <dsp:txXfrm>
        <a:off x="2811125" y="29703"/>
        <a:ext cx="832332" cy="521276"/>
      </dsp:txXfrm>
    </dsp:sp>
    <dsp:sp modelId="{71DEBF13-64F6-478A-8BA9-4049BEC888CA}">
      <dsp:nvSpPr>
        <dsp:cNvPr id="0" name=""/>
        <dsp:cNvSpPr/>
      </dsp:nvSpPr>
      <dsp:spPr>
        <a:xfrm>
          <a:off x="1861260" y="288822"/>
          <a:ext cx="2723311" cy="2723311"/>
        </a:xfrm>
        <a:custGeom>
          <a:avLst/>
          <a:gdLst/>
          <a:ahLst/>
          <a:cxnLst/>
          <a:rect l="0" t="0" r="0" b="0"/>
          <a:pathLst>
            <a:path>
              <a:moveTo>
                <a:pt x="1816375" y="78169"/>
              </a:moveTo>
              <a:arcTo wR="1361655" hR="1361655" stAng="17370507" swAng="1582767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A56AE8-BCFE-46B5-8775-90B3E97B31AB}">
      <dsp:nvSpPr>
        <dsp:cNvPr id="0" name=""/>
        <dsp:cNvSpPr/>
      </dsp:nvSpPr>
      <dsp:spPr>
        <a:xfrm>
          <a:off x="3973794" y="707238"/>
          <a:ext cx="888732" cy="577676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/>
            <a:t>認知</a:t>
          </a:r>
          <a:endParaRPr lang="en-US" sz="2400" b="1" kern="1200" dirty="0"/>
        </a:p>
      </dsp:txBody>
      <dsp:txXfrm>
        <a:off x="4001994" y="735438"/>
        <a:ext cx="832332" cy="521276"/>
      </dsp:txXfrm>
    </dsp:sp>
    <dsp:sp modelId="{0841D937-18D3-446F-AB82-9039F5C4BF31}">
      <dsp:nvSpPr>
        <dsp:cNvPr id="0" name=""/>
        <dsp:cNvSpPr/>
      </dsp:nvSpPr>
      <dsp:spPr>
        <a:xfrm>
          <a:off x="1864550" y="294222"/>
          <a:ext cx="2723311" cy="2723311"/>
        </a:xfrm>
        <a:custGeom>
          <a:avLst/>
          <a:gdLst/>
          <a:ahLst/>
          <a:cxnLst/>
          <a:rect l="0" t="0" r="0" b="0"/>
          <a:pathLst>
            <a:path>
              <a:moveTo>
                <a:pt x="2673790" y="997773"/>
              </a:moveTo>
              <a:arcTo wR="1361655" hR="1361655" stAng="20670012" swAng="1843135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0001F5-F153-443D-A495-0B995F32B328}">
      <dsp:nvSpPr>
        <dsp:cNvPr id="0" name=""/>
        <dsp:cNvSpPr/>
      </dsp:nvSpPr>
      <dsp:spPr>
        <a:xfrm>
          <a:off x="3700413" y="2020420"/>
          <a:ext cx="1412213" cy="624808"/>
        </a:xfrm>
        <a:prstGeom prst="roundRect">
          <a:avLst/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/>
            <a:t>心理社交</a:t>
          </a:r>
          <a:endParaRPr lang="en-US" sz="2000" b="1" kern="1200" dirty="0"/>
        </a:p>
      </dsp:txBody>
      <dsp:txXfrm>
        <a:off x="3730914" y="2050921"/>
        <a:ext cx="1351211" cy="563806"/>
      </dsp:txXfrm>
    </dsp:sp>
    <dsp:sp modelId="{613900CD-DB0B-467A-9F5A-1126678BF2AC}">
      <dsp:nvSpPr>
        <dsp:cNvPr id="0" name=""/>
        <dsp:cNvSpPr/>
      </dsp:nvSpPr>
      <dsp:spPr>
        <a:xfrm>
          <a:off x="1865635" y="290341"/>
          <a:ext cx="2723311" cy="2723311"/>
        </a:xfrm>
        <a:custGeom>
          <a:avLst/>
          <a:gdLst/>
          <a:ahLst/>
          <a:cxnLst/>
          <a:rect l="0" t="0" r="0" b="0"/>
          <a:pathLst>
            <a:path>
              <a:moveTo>
                <a:pt x="2288946" y="2358770"/>
              </a:moveTo>
              <a:arcTo wR="1361655" hR="1361655" stAng="2824678" swAng="1418144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79C435-DC3F-4ECB-9D0C-1A7FAD29599A}">
      <dsp:nvSpPr>
        <dsp:cNvPr id="0" name=""/>
        <dsp:cNvSpPr/>
      </dsp:nvSpPr>
      <dsp:spPr>
        <a:xfrm>
          <a:off x="2782925" y="2724814"/>
          <a:ext cx="888732" cy="577676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/>
            <a:t>群性</a:t>
          </a:r>
          <a:endParaRPr lang="en-US" sz="2400" b="1" kern="1200" dirty="0"/>
        </a:p>
      </dsp:txBody>
      <dsp:txXfrm>
        <a:off x="2811125" y="2753014"/>
        <a:ext cx="832332" cy="521276"/>
      </dsp:txXfrm>
    </dsp:sp>
    <dsp:sp modelId="{2254B5EF-1A51-4148-ADD9-13D789035C81}">
      <dsp:nvSpPr>
        <dsp:cNvPr id="0" name=""/>
        <dsp:cNvSpPr/>
      </dsp:nvSpPr>
      <dsp:spPr>
        <a:xfrm>
          <a:off x="1865635" y="290341"/>
          <a:ext cx="2723311" cy="2723311"/>
        </a:xfrm>
        <a:custGeom>
          <a:avLst/>
          <a:gdLst/>
          <a:ahLst/>
          <a:cxnLst/>
          <a:rect l="0" t="0" r="0" b="0"/>
          <a:pathLst>
            <a:path>
              <a:moveTo>
                <a:pt x="911603" y="2646786"/>
              </a:moveTo>
              <a:arcTo wR="1361655" hR="1361655" stAng="6558016" swAng="1502311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296FF4-7072-4BF3-956F-A244A9CE3CC8}">
      <dsp:nvSpPr>
        <dsp:cNvPr id="0" name=""/>
        <dsp:cNvSpPr/>
      </dsp:nvSpPr>
      <dsp:spPr>
        <a:xfrm>
          <a:off x="1603696" y="2043986"/>
          <a:ext cx="888732" cy="577676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/>
            <a:t>情緒</a:t>
          </a:r>
          <a:endParaRPr lang="en-US" sz="2400" b="1" kern="1200" dirty="0"/>
        </a:p>
      </dsp:txBody>
      <dsp:txXfrm>
        <a:off x="1631896" y="2072186"/>
        <a:ext cx="832332" cy="521276"/>
      </dsp:txXfrm>
    </dsp:sp>
    <dsp:sp modelId="{5BD71275-81B4-453F-ABC4-239F5D625D6A}">
      <dsp:nvSpPr>
        <dsp:cNvPr id="0" name=""/>
        <dsp:cNvSpPr/>
      </dsp:nvSpPr>
      <dsp:spPr>
        <a:xfrm>
          <a:off x="1865635" y="290341"/>
          <a:ext cx="2723311" cy="2723311"/>
        </a:xfrm>
        <a:custGeom>
          <a:avLst/>
          <a:gdLst/>
          <a:ahLst/>
          <a:cxnLst/>
          <a:rect l="0" t="0" r="0" b="0"/>
          <a:pathLst>
            <a:path>
              <a:moveTo>
                <a:pt x="55407" y="1746131"/>
              </a:moveTo>
              <a:arcTo wR="1361655" hR="1361655" stAng="9815938" swAng="1968125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A37221-B0DB-4FDF-9D44-C6250FBB4EC8}">
      <dsp:nvSpPr>
        <dsp:cNvPr id="0" name=""/>
        <dsp:cNvSpPr/>
      </dsp:nvSpPr>
      <dsp:spPr>
        <a:xfrm>
          <a:off x="1603696" y="682331"/>
          <a:ext cx="888732" cy="577676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/>
            <a:t>品德</a:t>
          </a:r>
          <a:endParaRPr lang="en-US" sz="2400" b="1" kern="1200" dirty="0"/>
        </a:p>
      </dsp:txBody>
      <dsp:txXfrm>
        <a:off x="1631896" y="710531"/>
        <a:ext cx="832332" cy="521276"/>
      </dsp:txXfrm>
    </dsp:sp>
    <dsp:sp modelId="{111FF99F-F67A-47DC-9AAF-5CA74871C57A}">
      <dsp:nvSpPr>
        <dsp:cNvPr id="0" name=""/>
        <dsp:cNvSpPr/>
      </dsp:nvSpPr>
      <dsp:spPr>
        <a:xfrm>
          <a:off x="1865635" y="290341"/>
          <a:ext cx="2723311" cy="2723311"/>
        </a:xfrm>
        <a:custGeom>
          <a:avLst/>
          <a:gdLst/>
          <a:ahLst/>
          <a:cxnLst/>
          <a:rect l="0" t="0" r="0" b="0"/>
          <a:pathLst>
            <a:path>
              <a:moveTo>
                <a:pt x="409995" y="387772"/>
              </a:moveTo>
              <a:arcTo wR="1361655" hR="1361655" stAng="13539673" swAng="1502311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12A960-CA12-41F6-88F6-C8DC4CFA8A5E}" type="datetimeFigureOut">
              <a:rPr lang="en-HK" smtClean="0"/>
              <a:t>8/1/2026</a:t>
            </a:fld>
            <a:endParaRPr lang="en-HK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K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8725C9-DCFE-46E2-B946-00BFDD576A4B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240338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25C9-DCFE-46E2-B946-00BFDD576A4B}" type="slidenum">
              <a:rPr lang="en-HK" smtClean="0"/>
              <a:t>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78096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25C9-DCFE-46E2-B946-00BFDD576A4B}" type="slidenum">
              <a:rPr lang="en-HK" smtClean="0"/>
              <a:t>11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233763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9A976-1330-8281-C783-873E0B1FA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D4B488-A598-5CC3-6F5A-3983BFA782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F2D965-0191-CD49-FE50-1D90C27B8F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75072E-0ABE-284B-FC8A-CC7C7A3415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25C9-DCFE-46E2-B946-00BFDD576A4B}" type="slidenum">
              <a:rPr lang="en-HK" smtClean="0"/>
              <a:t>12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98285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25C9-DCFE-46E2-B946-00BFDD576A4B}" type="slidenum">
              <a:rPr lang="en-HK" smtClean="0"/>
              <a:t>13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226087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25C9-DCFE-46E2-B946-00BFDD576A4B}" type="slidenum">
              <a:rPr lang="en-HK" smtClean="0"/>
              <a:t>17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22748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7EFC2-2864-0107-8618-F5DBA1494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611F61-E475-9036-C072-05B3D7A691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9EC11A-2329-4771-5E23-703F900F63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012A50-5259-30B3-F689-F0AE477F1E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25C9-DCFE-46E2-B946-00BFDD576A4B}" type="slidenum">
              <a:rPr lang="en-HK" smtClean="0"/>
              <a:t>18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6785365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226F3-635B-AD25-463D-8C82198A6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A657C8-0817-49CA-197C-093EF8D658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27512C-386B-07A3-EAC3-8F02BF562A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2FE40-4CB7-FCE7-F094-8AE0DEAB70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25C9-DCFE-46E2-B946-00BFDD576A4B}" type="slidenum">
              <a:rPr lang="en-HK" smtClean="0"/>
              <a:t>19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6320700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D1919-0D5D-A2CC-D5C5-5C92FA606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8067A4-4143-0238-1449-B406F7AC9F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38F180-D2FE-06FF-113C-855E0EDE90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8348F-0DA7-5C1F-DE63-6C760775E5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25C9-DCFE-46E2-B946-00BFDD576A4B}" type="slidenum">
              <a:rPr lang="en-HK" smtClean="0"/>
              <a:t>20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697832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98006-8A41-770B-64E0-27CEB8E7F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0D8B94-4DBC-2C0A-5243-411BF79CBF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3CE436-C7BD-5CB6-1A4C-B47A2D46EF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5EFA5-A84D-5BCD-B2DC-BA591202A0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25C9-DCFE-46E2-B946-00BFDD576A4B}" type="slidenum">
              <a:rPr lang="en-HK" smtClean="0"/>
              <a:t>21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2786015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47033-F48B-3197-2B1F-679467911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FDC74B-5822-AD46-0239-223B5399E7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E89D0C-4766-2728-6352-23EDDB7AD5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65CE08-A040-9B16-9E39-883D4D8514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25C9-DCFE-46E2-B946-00BFDD576A4B}" type="slidenum">
              <a:rPr lang="en-HK" smtClean="0"/>
              <a:t>22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5705110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725C9-DCFE-46E2-B946-00BFDD576A4B}" type="slidenum">
              <a:rPr lang="en-HK" smtClean="0"/>
              <a:t>23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21510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25C9-DCFE-46E2-B946-00BFDD576A4B}" type="slidenum">
              <a:rPr lang="en-HK" smtClean="0"/>
              <a:t>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4612924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25C9-DCFE-46E2-B946-00BFDD576A4B}" type="slidenum">
              <a:rPr lang="en-HK" smtClean="0"/>
              <a:t>27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1156931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25C9-DCFE-46E2-B946-00BFDD576A4B}" type="slidenum">
              <a:rPr lang="en-HK" smtClean="0"/>
              <a:t>28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3879715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25C9-DCFE-46E2-B946-00BFDD576A4B}" type="slidenum">
              <a:rPr lang="en-HK" smtClean="0"/>
              <a:t>31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7491022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25C9-DCFE-46E2-B946-00BFDD576A4B}" type="slidenum">
              <a:rPr lang="en-HK" smtClean="0"/>
              <a:t>33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6813031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DFF5E-8F12-A26E-D79A-35BCD3E72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E5A17E4C-FDDD-61FA-3F85-C0785B865F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7865294D-527D-898B-E231-A7C7E2E138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4183375-DEDD-73D4-C4EA-065E425B1B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25C9-DCFE-46E2-B946-00BFDD576A4B}" type="slidenum">
              <a:rPr lang="en-HK" smtClean="0"/>
              <a:t>34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3757645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1B50F-CDE1-8177-5888-CA6E84A91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C32A2326-1315-240E-BFE0-B809C21F4A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CF0CA330-D307-D69F-A7D2-3D04DAAE69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DF810A3-FCDA-8499-2FF2-0B441F9FA8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25C9-DCFE-46E2-B946-00BFDD576A4B}" type="slidenum">
              <a:rPr lang="en-HK" smtClean="0"/>
              <a:t>35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9836855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（導師請參考</a:t>
            </a:r>
            <a:r>
              <a:rPr lang="en-US" altLang="zh-CN" dirty="0"/>
              <a:t>《</a:t>
            </a:r>
            <a:r>
              <a:rPr lang="zh-CN" altLang="en-US" dirty="0"/>
              <a:t>活動大綱</a:t>
            </a:r>
            <a:r>
              <a:rPr lang="en-US" altLang="zh-CN" dirty="0"/>
              <a:t>》</a:t>
            </a:r>
            <a:r>
              <a:rPr lang="zh-CN" altLang="en-US" dirty="0"/>
              <a:t>中的參考解説，然後按挑選了的個案作解説）</a:t>
            </a:r>
            <a:endParaRPr lang="en-HK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25C9-DCFE-46E2-B946-00BFDD576A4B}" type="slidenum">
              <a:rPr lang="en-HK" smtClean="0"/>
              <a:t>36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013143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25C9-DCFE-46E2-B946-00BFDD576A4B}" type="slidenum">
              <a:rPr lang="en-HK" smtClean="0"/>
              <a:t>37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8456032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25C9-DCFE-46E2-B946-00BFDD576A4B}" type="slidenum">
              <a:rPr lang="en-HK" smtClean="0"/>
              <a:t>38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1984723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25C9-DCFE-46E2-B946-00BFDD576A4B}" type="slidenum">
              <a:rPr lang="en-HK" smtClean="0"/>
              <a:t>39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80033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25C9-DCFE-46E2-B946-00BFDD576A4B}" type="slidenum">
              <a:rPr lang="en-HK" smtClean="0"/>
              <a:t>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1119025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25C9-DCFE-46E2-B946-00BFDD576A4B}" type="slidenum">
              <a:rPr lang="en-HK" smtClean="0"/>
              <a:t>40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7085957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25C9-DCFE-46E2-B946-00BFDD576A4B}" type="slidenum">
              <a:rPr lang="en-HK" smtClean="0"/>
              <a:t>41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8761442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25C9-DCFE-46E2-B946-00BFDD576A4B}" type="slidenum">
              <a:rPr lang="en-HK" smtClean="0"/>
              <a:t>42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380450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25C9-DCFE-46E2-B946-00BFDD576A4B}" type="slidenum">
              <a:rPr lang="en-HK" smtClean="0"/>
              <a:t>43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9952385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25C9-DCFE-46E2-B946-00BFDD576A4B}" type="slidenum">
              <a:rPr lang="en-HK" smtClean="0"/>
              <a:t>45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7865039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25C9-DCFE-46E2-B946-00BFDD576A4B}" type="slidenum">
              <a:rPr lang="en-HK" smtClean="0"/>
              <a:t>47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9368392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725C9-DCFE-46E2-B946-00BFDD576A4B}" type="slidenum">
              <a:rPr lang="en-HK" smtClean="0"/>
              <a:t>49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1926450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HK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25C9-DCFE-46E2-B946-00BFDD576A4B}" type="slidenum">
              <a:rPr lang="en-HK" smtClean="0"/>
              <a:t>51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033113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7A7DE-771A-1D6A-C14A-2F4061FEB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0B627065-7D88-B7F3-57B0-A0DB5CC2C6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F7B4D0EE-F02B-0E32-F8D2-E5784C6E67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HK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D92380D-D9CD-55EC-E568-AA331A9469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25C9-DCFE-46E2-B946-00BFDD576A4B}" type="slidenum">
              <a:rPr lang="en-HK" smtClean="0"/>
              <a:t>52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834192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25C9-DCFE-46E2-B946-00BFDD576A4B}" type="slidenum">
              <a:rPr lang="en-HK" smtClean="0"/>
              <a:t>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939842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25C9-DCFE-46E2-B946-00BFDD576A4B}" type="slidenum">
              <a:rPr lang="en-HK" smtClean="0"/>
              <a:t>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143193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25C9-DCFE-46E2-B946-00BFDD576A4B}" type="slidenum">
              <a:rPr lang="en-HK" smtClean="0"/>
              <a:t>7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465415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25C9-DCFE-46E2-B946-00BFDD576A4B}" type="slidenum">
              <a:rPr lang="en-HK" smtClean="0"/>
              <a:t>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664089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2EA3B-77AC-11B8-AB1B-95D70A36E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E8890B-E40F-F32B-AEF0-21A7F51816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359F23-F438-2C78-4243-E1AFB4729A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D9F78-6B6F-5F8F-361E-BADE52534A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25C9-DCFE-46E2-B946-00BFDD576A4B}" type="slidenum">
              <a:rPr lang="en-HK" smtClean="0"/>
              <a:t>9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733955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A1AEA-3B59-3C29-AD6B-99912844F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2295F1-62AD-C257-0B2D-DDE25CB6AD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C1B06C-D204-1036-ECDD-31C66B84D8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B19B5A-FA9B-8332-51B1-7DF16255EA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25C9-DCFE-46E2-B946-00BFDD576A4B}" type="slidenum">
              <a:rPr lang="en-HK" smtClean="0"/>
              <a:t>10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314563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ADA859-B4B6-4793-B44B-9AA84E4DF3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52D6C5D-ACFB-41E0-9456-2FBC38DB16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HK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4E7339A-7BF9-4C29-9CC7-61BEE531A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A16-EAFB-4E88-9590-6A616632C968}" type="datetime1">
              <a:rPr lang="en-HK" smtClean="0"/>
              <a:t>8/1/2026</a:t>
            </a:fld>
            <a:endParaRPr lang="en-HK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B2992A2-C9E5-4C0B-BD1E-FC37AB59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AE2F6-D05C-2176-B7AC-E33927D858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A8933E-C01E-4EBA-AC11-C21C0DF31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164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6ABC2F-CC4F-41F2-8E70-37CD67418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54E8BB9-9248-46E4-BB94-37D0AC9870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28D451F-2EEE-477E-AD61-FD6855963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8EA7F-E694-47B2-A36C-399C9D87AD86}" type="datetime1">
              <a:rPr lang="en-HK" smtClean="0"/>
              <a:t>8/1/2026</a:t>
            </a:fld>
            <a:endParaRPr lang="en-HK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32F2EBF-7094-4138-AB78-ED69B4E72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0EB47D6-A59A-4E86-9D5A-F95025375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A0482D78-9449-4653-B554-7E2F4EFC8E21}" type="slidenum">
              <a:rPr lang="en-HK" smtClean="0"/>
              <a:pPr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897019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90DF3C5D-9868-417E-814C-6D4B98654C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7E988BA-31B2-4909-B8FD-13F8492CD0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04A8695-1640-4C3F-A168-F94CCF5F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05687-6094-403C-A2CC-756137BC4196}" type="datetime1">
              <a:rPr lang="en-HK" smtClean="0"/>
              <a:t>8/1/2026</a:t>
            </a:fld>
            <a:endParaRPr lang="en-HK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DA11C87-AB9E-457A-A92F-B07A52CB3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E4812BB-1857-4EAF-8A54-8EA18F64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A0482D78-9449-4653-B554-7E2F4EFC8E21}" type="slidenum">
              <a:rPr lang="en-HK" smtClean="0"/>
              <a:pPr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086445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EA6E9-8EF8-0F01-587F-0F4579B1D5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7FE2E5-786F-D059-84D4-064963B47F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A2B5F-1024-19CB-518C-786AE1110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615E2-8C40-420E-AA19-4B5E13269EF2}" type="datetime1">
              <a:rPr lang="en-HK" smtClean="0"/>
              <a:t>8/1/2026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60B6C-D8DF-2190-61BA-BC165FEF0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21B30-3084-B357-4D3A-2A7047F9A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0D88D-9279-402B-A2B7-56DC4C298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37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91E76-6D60-4B33-C901-F8C02EF53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732C3-0D44-AB56-8030-D08700E6E0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940F9-3F7B-D1C2-F491-0F53A205F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BB5F0-8501-4205-97C3-9FA7DB87597C}" type="datetime1">
              <a:rPr lang="en-HK" smtClean="0"/>
              <a:t>8/1/2026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C6A51-19CE-6967-4560-960C1ED05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6F6E9-6D14-CC18-E7A3-B5DBEB951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0D88D-9279-402B-A2B7-56DC4C298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16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7231C-948F-C37E-0DB0-B0B5A78B1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7265DB-1E32-5C7A-35E3-BAD1CFEB1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7C482-9B2A-8010-BF4F-777E8C168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23C83-2368-4505-97AF-C9C0B5B1A05F}" type="datetime1">
              <a:rPr lang="en-HK" smtClean="0"/>
              <a:t>8/1/2026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9C7B81-EE46-18FF-F359-D922E857F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15531-7918-E36F-D581-325C98B6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0D88D-9279-402B-A2B7-56DC4C298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5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3ACEE-4D8F-FF6D-1322-4FCF876CE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75893-F83F-DD70-F692-5E9104BEF2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ECDEF-87F6-0CAC-95A7-821709EEC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332892-BB2B-E521-EC01-3E865D83D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94FB7-11FF-437B-91D0-8706AF8B26D9}" type="datetime1">
              <a:rPr lang="en-HK" smtClean="0"/>
              <a:t>8/1/2026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48B1CF-FEAB-CF70-F31A-0A3B3E1DD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1A5FEE-675E-6DF3-0F1B-E29BC82EB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0D88D-9279-402B-A2B7-56DC4C298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0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8EEAC-10BF-31B8-6B7D-BFC6B8A77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EBB0D-0A11-9F82-F16F-96902B331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D3A443-348F-6028-C2AE-E56E50338F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6D9C7-8026-8CF7-0F45-AD51B447AA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E005C2-9EA7-6851-9BC9-11279D66D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9D4FD4-23EB-DEFF-45AE-B47618B85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68F9D-791A-4B5C-834C-417F877435F0}" type="datetime1">
              <a:rPr lang="en-HK" smtClean="0"/>
              <a:t>8/1/2026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CEC39D-BC0D-1EE2-D002-33E81D2B5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B52D8B-482B-5750-8FAD-8AD8D8524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0D88D-9279-402B-A2B7-56DC4C298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760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18651-5B77-C867-28FB-02A4591A1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374009-D6CA-EAB6-28D7-91662A802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21570-CAC1-48CA-9B5E-77088466D683}" type="datetime1">
              <a:rPr lang="en-HK" smtClean="0"/>
              <a:t>8/1/2026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AF1F3B-9399-DBE4-1C55-738EAE6FF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60DB4B-5FDB-D5A3-4333-814FCB24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0D88D-9279-402B-A2B7-56DC4C298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6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26E42D-FE40-268F-AF03-B4FBDDFF5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7A291-09FA-432A-A86B-9B38A4813D09}" type="datetime1">
              <a:rPr lang="en-HK" smtClean="0"/>
              <a:t>8/1/2026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81D818-BED4-4A98-A67C-C45C02AA8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9283C3-5C85-C909-253F-4C9EAA419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0D88D-9279-402B-A2B7-56DC4C298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456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3E2B5-2C1E-6AD2-0A35-72306B70C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1A09F-3D16-15E7-B3E7-3B47A1204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6205E9-7958-3372-E597-85D0A570C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BD45B3-41A1-CAEA-63B1-A589B19A5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9FF3-0D55-4A16-A19E-9A80F8E09C93}" type="datetime1">
              <a:rPr lang="en-HK" smtClean="0"/>
              <a:t>8/1/2026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5F1EFC-FD47-7C81-67AF-E138C2B8D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0BAE41-9D23-4748-CAE5-493702FAD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0D88D-9279-402B-A2B7-56DC4C298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909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A7CBFB-BC7A-4C29-9911-985E0DBCB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1B6F743-6414-48E4-BE47-F16009883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5B18F3-6578-9052-9063-6771BD430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F613D-3DCF-4B26-9725-74077929E4C3}" type="datetime1">
              <a:rPr lang="en-HK" smtClean="0"/>
              <a:t>8/1/2026</a:t>
            </a:fld>
            <a:endParaRPr lang="en-H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8E1E18-ADEE-BDDD-BC3E-82E806583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A0AF6B2-E356-6FCC-CADB-672F1B875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1709" y="635122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0A8933E-C01E-4EBA-AC11-C21C0DF316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5105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A02D6-B89A-444C-A3E6-75CAC9E19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61CB66-1B9C-1566-BA5D-F5B4D2DBF9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5FB3B7-2E85-D9FF-DB63-782269348D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1B6628-C972-FB7F-AA90-C60F5B877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5AC6-72E8-4F0F-8FF3-459E0918B9B7}" type="datetime1">
              <a:rPr lang="en-HK" smtClean="0"/>
              <a:t>8/1/2026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7B948D-CC10-1E21-00B6-89CB6039D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CE992-20F1-2A86-075F-1045084B6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0D88D-9279-402B-A2B7-56DC4C298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536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BF830-F5AD-9D76-DAC7-E32B064F2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F87E2-94CA-C3C7-99D7-54ACB11A47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82E0-1510-E851-7662-0E8F14152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9902D-E6C3-4F12-88D6-6472CBA79261}" type="datetime1">
              <a:rPr lang="en-HK" smtClean="0"/>
              <a:t>8/1/2026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7378F-E0CF-C2DC-6E37-4F899F9F2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79FE6-92ED-E96B-13D1-B1EA7174C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0D88D-9279-402B-A2B7-56DC4C298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468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A1FE36-AB86-37CD-9967-05F120197B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5007FD-B421-C051-B4B3-9A0E934B6A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1BCD3-EA39-8560-0FB6-2BEA95B4F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28E66-F710-497A-841E-D3D0721936D1}" type="datetime1">
              <a:rPr lang="en-HK" smtClean="0"/>
              <a:t>8/1/2026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FEDE-E376-2727-D348-D10A12555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D02E8-7316-B2BA-EC27-45524EC2E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0D88D-9279-402B-A2B7-56DC4C298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41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BD51C7-ECEF-4BE8-AD11-85E7ECDF3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B1FDFD3-70B7-45E1-9580-5FB7037BC0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9BE07D8-D81C-4E2E-A155-BC17FE4C6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AAC4D-6F71-402A-887A-A7F28AFE621C}" type="datetime1">
              <a:rPr lang="en-HK" smtClean="0"/>
              <a:t>8/1/2026</a:t>
            </a:fld>
            <a:endParaRPr lang="en-HK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773A1C5-24C9-41DE-AAFD-FCCF100C3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9C220-8D9A-4950-7BBC-C34D79D8E0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221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0A8933E-C01E-4EBA-AC11-C21C0DF316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91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587879-E919-46FE-B28C-4784ED184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D3682E2-AF6F-4E16-BEDD-019FD523E9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42212F2-2CE7-4817-A242-144E407A5E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8FF3AAA-E80C-4FD4-9676-39DA9C5F1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BD1FA-638A-4764-BC69-DAD70FD8E5A8}" type="datetime1">
              <a:rPr lang="en-HK" smtClean="0"/>
              <a:t>8/1/2026</a:t>
            </a:fld>
            <a:endParaRPr lang="en-HK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B124F43-0442-498A-886A-0E38C0591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6A80EDB-1797-4DEA-A0E1-09E14ED34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2549" y="6361061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A0482D78-9449-4653-B554-7E2F4EFC8E21}" type="slidenum">
              <a:rPr lang="en-HK" smtClean="0"/>
              <a:pPr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31101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9AD601-68B9-43C7-A0A2-13BC24583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279D510-1530-4754-9113-236060FC1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793F9E1-1122-4982-B5D8-691BF69A65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044EE59C-625E-40E3-A7D4-16A9A0F21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27F74DD-DCCE-4FB8-9B26-C6DDB0DAA7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F63F8071-E44E-4AE1-ABBF-3657205E7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46F1-9382-416B-8CA5-CA4F659BF07E}" type="datetime1">
              <a:rPr lang="en-HK" smtClean="0"/>
              <a:t>8/1/2026</a:t>
            </a:fld>
            <a:endParaRPr lang="en-HK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EB76BB69-04EF-4E7B-9BF7-3ABC61699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A63C3E7E-49FF-498C-BF0E-59D448A82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A0482D78-9449-4653-B554-7E2F4EFC8E21}" type="slidenum">
              <a:rPr lang="en-HK" smtClean="0"/>
              <a:pPr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181891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C717D6-0444-411A-95ED-84E3E8DA7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75DC3C1-808C-494B-B827-C0CB536C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6A5E-ECC5-4955-9914-371A749B1325}" type="datetime1">
              <a:rPr lang="en-HK" smtClean="0"/>
              <a:t>8/1/2026</a:t>
            </a:fld>
            <a:endParaRPr lang="en-HK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FCE197C-BF22-4B70-940F-6562BF226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6954CEE-AFDB-451A-9461-BF07DCD68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2045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A0482D78-9449-4653-B554-7E2F4EFC8E21}" type="slidenum">
              <a:rPr lang="en-HK" smtClean="0"/>
              <a:pPr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769077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C16B358-46DC-423A-8034-633970F4C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3741-8A83-4BFB-B928-E25587B466B9}" type="datetime1">
              <a:rPr lang="en-HK" smtClean="0"/>
              <a:t>8/1/2026</a:t>
            </a:fld>
            <a:endParaRPr lang="en-HK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F04C2AF-F7B1-4280-A2C5-C949EAC1F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BDD0824-8A85-4FC2-934A-46D188438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A0482D78-9449-4653-B554-7E2F4EFC8E21}" type="slidenum">
              <a:rPr lang="en-HK" smtClean="0"/>
              <a:pPr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743263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1B25FB-EE30-41CA-BA2F-75653B73D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F7ED546-6090-4FBE-82E1-A4C2C7EB8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54975FB-9C0A-49EC-AD05-B25BCB5D98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EA4E7DB-E4DB-45C8-92CC-4DE5E72D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923B5-D26C-4A74-B96E-2153AB3BB219}" type="datetime1">
              <a:rPr lang="en-HK" smtClean="0"/>
              <a:t>8/1/2026</a:t>
            </a:fld>
            <a:endParaRPr lang="en-HK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B72F065-2477-4F48-ADAC-2EB4B65A0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0978309-9BDA-4E09-AF14-6901F239C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A0482D78-9449-4653-B554-7E2F4EFC8E21}" type="slidenum">
              <a:rPr lang="en-HK" smtClean="0"/>
              <a:pPr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513410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B7F1B1-5CF2-423D-8EBF-8F76DB6FB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A5231FF5-05AF-4869-A696-ADFC75A2C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K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55E1B20-4045-4D23-99C5-860876F6FA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7CE7475-5EE9-4FCD-9C23-1A5F6DDCB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790FE-B569-45C1-9702-B9929EA1C403}" type="datetime1">
              <a:rPr lang="en-HK" smtClean="0"/>
              <a:t>8/1/2026</a:t>
            </a:fld>
            <a:endParaRPr lang="en-HK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7113B99-710C-4D7E-A987-8CA0DAE36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C5DEC31-F24C-412A-8E86-A7026B898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0482D78-9449-4653-B554-7E2F4EFC8E21}" type="slidenum">
              <a:rPr lang="en-HK" smtClean="0"/>
              <a:pPr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528442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997A420-D610-49B7-A6C2-5B199CB90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8177BC8-EA76-49FA-AD81-6294A4521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A0E180D-57BB-456B-8A09-5790302C0A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80048-2F79-47C3-84CF-97504EEB7394}" type="datetime1">
              <a:rPr lang="en-HK" smtClean="0"/>
              <a:t>8/1/2026</a:t>
            </a:fld>
            <a:endParaRPr lang="en-HK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7A596CC-88DC-4065-9719-D1C06D244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0CAA6-E677-8024-77C4-A421764300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A8933E-C01E-4EBA-AC11-C21C0DF31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C4CC84-2032-B2D5-E7BB-255FF9447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A0F94-09E3-0930-3EB9-BC0FAA5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5D77D-7A1B-4AF5-7B82-0145329F5C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F0009A-8820-4E84-A3CA-F7B200914463}" type="datetime1">
              <a:rPr lang="en-HK" smtClean="0"/>
              <a:t>8/1/2026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CBB13-E4A5-1F15-A350-43DCFAEA50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4B8BB-2054-586D-9087-68AC78B21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B0D88D-9279-402B-A2B7-56DC4C298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34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rent.edu.hk/docs/default-source/curriculum-framework-(sec)_hkbu-booklet/20240925version/curriculum-framework_sec_chi.pdf?sfvrsn=8d817d73_1#page=27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jpeg"/><Relationship Id="rId1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42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66.png"/><Relationship Id="rId4" Type="http://schemas.openxmlformats.org/officeDocument/2006/relationships/diagramData" Target="../diagrams/data2.xml"/><Relationship Id="rId9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cGWAmQF5-Q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aI6kEQb4d94" TargetMode="External"/><Relationship Id="rId4" Type="http://schemas.openxmlformats.org/officeDocument/2006/relationships/hyperlink" Target="https://youtu.be/eQ_L62hu0_0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tSiV9pmrQZE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QTABixbOb5Y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ber.org/papers/w29362" TargetMode="External"/><Relationship Id="rId7" Type="http://schemas.openxmlformats.org/officeDocument/2006/relationships/hyperlink" Target="https://doi.org/10.1332/204674315X14281321359847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16/j.socec.2007.06.014" TargetMode="External"/><Relationship Id="rId5" Type="http://schemas.openxmlformats.org/officeDocument/2006/relationships/hyperlink" Target="http://www.jstor.org/stable/2780243" TargetMode="External"/><Relationship Id="rId4" Type="http://schemas.openxmlformats.org/officeDocument/2006/relationships/hyperlink" Target="https://www.familycouncil.gov.hk/tc/files/research/Final%20report_study_on_parenting_practices_in_hong_kong.pdf" TargetMode="Externa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ndp.org/albania/our-focus/human-capital-development-and-social-inclusion" TargetMode="External"/><Relationship Id="rId3" Type="http://schemas.openxmlformats.org/officeDocument/2006/relationships/hyperlink" Target="https://doi.org/10.1787/9789264189515-en" TargetMode="External"/><Relationship Id="rId7" Type="http://schemas.openxmlformats.org/officeDocument/2006/relationships/hyperlink" Target="https://doi.org/10.1100/2012/529691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3390/ijerph17114083" TargetMode="External"/><Relationship Id="rId5" Type="http://schemas.openxmlformats.org/officeDocument/2006/relationships/hyperlink" Target="https://doi.org/10.1515/ijamh.2006.18.3.547" TargetMode="External"/><Relationship Id="rId10" Type="http://schemas.openxmlformats.org/officeDocument/2006/relationships/hyperlink" Target="https://www.parent.edu.hk/" TargetMode="External"/><Relationship Id="rId4" Type="http://schemas.openxmlformats.org/officeDocument/2006/relationships/hyperlink" Target="https://doi.org/10.1017/CBO9780511762666" TargetMode="External"/><Relationship Id="rId9" Type="http://schemas.openxmlformats.org/officeDocument/2006/relationships/hyperlink" Target="https://www.parent.edu.hk/smart-parent-net/topics/article/framework_sec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092FC-8ECA-3CF1-D56F-05858B763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>
            <a:extLst>
              <a:ext uri="{FF2B5EF4-FFF2-40B4-BE49-F238E27FC236}">
                <a16:creationId xmlns:a16="http://schemas.microsoft.com/office/drawing/2014/main" id="{BDF22B5B-E131-F3BE-7D12-3A6F810055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7800" y="1989461"/>
            <a:ext cx="9144000" cy="2387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sz="5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善用新天地，良朋結伴行</a:t>
            </a:r>
            <a:endParaRPr lang="en-HK" sz="5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副標題 9">
            <a:extLst>
              <a:ext uri="{FF2B5EF4-FFF2-40B4-BE49-F238E27FC236}">
                <a16:creationId xmlns:a16="http://schemas.microsoft.com/office/drawing/2014/main" id="{736319FA-958A-6DBF-71A9-75A218904C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989461"/>
            <a:ext cx="9144000" cy="1655762"/>
          </a:xfrm>
        </p:spPr>
        <p:txBody>
          <a:bodyPr>
            <a:normAutofit/>
          </a:bodyPr>
          <a:lstStyle/>
          <a:p>
            <a:r>
              <a:rPr lang="en-US" b="1" dirty="0"/>
              <a:t> </a:t>
            </a:r>
            <a:endParaRPr lang="en-HK" b="1" dirty="0"/>
          </a:p>
          <a:p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sz="3200" b="1" dirty="0"/>
          </a:p>
        </p:txBody>
      </p:sp>
      <p:sp>
        <p:nvSpPr>
          <p:cNvPr id="13" name="副標題 9">
            <a:extLst>
              <a:ext uri="{FF2B5EF4-FFF2-40B4-BE49-F238E27FC236}">
                <a16:creationId xmlns:a16="http://schemas.microsoft.com/office/drawing/2014/main" id="{6E701DF8-37A9-BCDA-8EFC-25687167AB71}"/>
              </a:ext>
            </a:extLst>
          </p:cNvPr>
          <p:cNvSpPr txBox="1">
            <a:spLocks/>
          </p:cNvSpPr>
          <p:nvPr/>
        </p:nvSpPr>
        <p:spPr>
          <a:xfrm>
            <a:off x="1524000" y="1669173"/>
            <a:ext cx="9144000" cy="647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  <a:endParaRPr lang="en-HK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5473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71CC2-FA3F-B1E9-EFA9-D88FDE16C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3E604E5E-7982-93B1-70BF-5D53A879071E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7A1CAA23-6B55-4764-928F-0520247A80F8}"/>
              </a:ext>
            </a:extLst>
          </p:cNvPr>
          <p:cNvSpPr/>
          <p:nvPr/>
        </p:nvSpPr>
        <p:spPr>
          <a:xfrm>
            <a:off x="409108" y="160434"/>
            <a:ext cx="6550492" cy="1466193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青少年</a:t>
            </a:r>
            <a:r>
              <a:rPr lang="zh-CN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的自身改變</a:t>
            </a:r>
            <a:br>
              <a:rPr lang="en-US" altLang="zh-TW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（發展範疇特質重點節錄）</a:t>
            </a:r>
            <a:endParaRPr lang="en-HK" sz="3200" dirty="0"/>
          </a:p>
        </p:txBody>
      </p: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77350282-6F25-F65E-C123-0ED3A283C144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73DE1017-E770-686F-AB55-CD1AFDC72F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8156372"/>
              </p:ext>
            </p:extLst>
          </p:nvPr>
        </p:nvGraphicFramePr>
        <p:xfrm>
          <a:off x="409108" y="1978982"/>
          <a:ext cx="9220200" cy="462455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48292">
                  <a:extLst>
                    <a:ext uri="{9D8B030D-6E8A-4147-A177-3AD203B41FA5}">
                      <a16:colId xmlns:a16="http://schemas.microsoft.com/office/drawing/2014/main" val="352172151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4168024082"/>
                    </a:ext>
                  </a:extLst>
                </a:gridCol>
                <a:gridCol w="3914308">
                  <a:extLst>
                    <a:ext uri="{9D8B030D-6E8A-4147-A177-3AD203B41FA5}">
                      <a16:colId xmlns:a16="http://schemas.microsoft.com/office/drawing/2014/main" val="637165452"/>
                    </a:ext>
                  </a:extLst>
                </a:gridCol>
              </a:tblGrid>
              <a:tr h="11020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4000" dirty="0">
                          <a:solidFill>
                            <a:schemeClr val="bg1"/>
                          </a:solidFill>
                        </a:rPr>
                        <a:t>兒童期</a:t>
                      </a:r>
                      <a:endParaRPr 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4000" dirty="0"/>
                        <a:t>青少年期</a:t>
                      </a:r>
                      <a:endParaRPr 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3429916"/>
                  </a:ext>
                </a:extLst>
              </a:tr>
              <a:tr h="173528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b="1" dirty="0"/>
                        <a:t>E. </a:t>
                      </a:r>
                      <a:r>
                        <a:rPr lang="zh-CN" altLang="en-US" sz="3200" b="1" dirty="0">
                          <a:solidFill>
                            <a:srgbClr val="00B050"/>
                          </a:solidFill>
                        </a:rPr>
                        <a:t>情緒</a:t>
                      </a:r>
                      <a:endParaRPr lang="en-US" sz="32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CN" altLang="en-US" sz="24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逐漸學會</a:t>
                      </a:r>
                      <a:r>
                        <a:rPr lang="zh-TW" altLang="en-US" sz="24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依靠</a:t>
                      </a:r>
                      <a:r>
                        <a:rPr lang="zh-TW" altLang="en-US" sz="2400" b="1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情境</a:t>
                      </a:r>
                      <a:br>
                        <a:rPr lang="en-US" altLang="zh-TW" sz="2400" b="1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</a:br>
                      <a:r>
                        <a:rPr lang="zh-TW" altLang="en-US" sz="2400" b="1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解難</a:t>
                      </a:r>
                      <a:r>
                        <a:rPr lang="zh-TW" altLang="en-US" sz="24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以應對壓力</a:t>
                      </a:r>
                      <a:endParaRPr lang="en-US" sz="2400" b="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zh-TW" altLang="en-US" sz="2200" b="1" i="0" u="none" strike="noStrike" kern="1200" baseline="0" dirty="0">
                          <a:solidFill>
                            <a:srgbClr val="00B05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更有效率地使用解難能力</a:t>
                      </a:r>
                      <a:br>
                        <a:rPr lang="en-US" altLang="zh-TW" sz="2200" b="1" i="0" u="none" strike="noStrike" kern="1200" baseline="0" dirty="0">
                          <a:solidFill>
                            <a:srgbClr val="00B05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</a:br>
                      <a:r>
                        <a:rPr lang="zh-TW" altLang="en-US" sz="22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應對壓力，</a:t>
                      </a:r>
                      <a:r>
                        <a:rPr lang="zh-CN" altLang="en-US" sz="22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但仍</a:t>
                      </a:r>
                      <a:r>
                        <a:rPr lang="zh-CN" altLang="en-US" sz="2200" b="1" i="0" u="none" strike="noStrike" kern="1200" baseline="0" dirty="0">
                          <a:solidFill>
                            <a:srgbClr val="00B05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未能如</a:t>
                      </a:r>
                      <a:br>
                        <a:rPr lang="en-US" altLang="zh-CN" sz="2200" b="1" i="0" u="none" strike="noStrike" kern="1200" baseline="0" dirty="0">
                          <a:solidFill>
                            <a:srgbClr val="00B05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</a:br>
                      <a:r>
                        <a:rPr lang="zh-CN" altLang="en-US" sz="2200" b="1" i="0" u="none" strike="noStrike" kern="1200" baseline="0" dirty="0">
                          <a:solidFill>
                            <a:srgbClr val="00B05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成人般能完全獨立處理</a:t>
                      </a:r>
                      <a:br>
                        <a:rPr lang="en-US" altLang="zh-CN" sz="2200" b="1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</a:br>
                      <a:r>
                        <a:rPr lang="zh-CN" altLang="en-US" sz="22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壓力</a:t>
                      </a:r>
                      <a:endParaRPr lang="en-US" altLang="zh-CN" sz="2200" b="0" i="0" u="none" strike="noStrike" kern="1200" baseline="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zh-TW" altLang="en-US" sz="2200" b="1" i="0" u="none" strike="noStrike" kern="1200" baseline="0" dirty="0">
                          <a:solidFill>
                            <a:srgbClr val="00B05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自我調節</a:t>
                      </a:r>
                      <a:r>
                        <a:rPr lang="zh-CN" altLang="en-US" sz="2200" b="1" i="0" u="none" strike="noStrike" kern="1200" baseline="0" dirty="0">
                          <a:solidFill>
                            <a:srgbClr val="00B05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能力</a:t>
                      </a:r>
                      <a:r>
                        <a:rPr lang="zh-TW" altLang="en-US" sz="2200" b="1" i="0" u="none" strike="noStrike" kern="1200" baseline="0" dirty="0">
                          <a:solidFill>
                            <a:srgbClr val="00B05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未完全成熟</a:t>
                      </a:r>
                      <a:r>
                        <a:rPr lang="zh-TW" altLang="en-US" sz="22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，有時情緒會波動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512932"/>
                  </a:ext>
                </a:extLst>
              </a:tr>
              <a:tr h="14193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b="1" dirty="0"/>
                        <a:t>F. </a:t>
                      </a:r>
                      <a:r>
                        <a:rPr lang="zh-CN" altLang="en-US" sz="3200" b="1" dirty="0">
                          <a:solidFill>
                            <a:srgbClr val="7030A0"/>
                          </a:solidFill>
                        </a:rPr>
                        <a:t>品德</a:t>
                      </a:r>
                      <a:endParaRPr lang="en-US" sz="32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400" b="1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成規期</a:t>
                      </a:r>
                      <a:r>
                        <a:rPr lang="zh-CN" altLang="en-US" sz="24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（</a:t>
                      </a:r>
                      <a:r>
                        <a:rPr lang="zh-TW" altLang="en-US" sz="24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只根據法律／社會規範／傳統判斷</a:t>
                      </a:r>
                      <a:br>
                        <a:rPr lang="en-US" altLang="zh-TW" sz="24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</a:br>
                      <a:r>
                        <a:rPr lang="zh-CN" altLang="en-US" sz="24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是非）</a:t>
                      </a:r>
                      <a:endParaRPr lang="en-US" sz="2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zh-TW" altLang="en-US" sz="2400" b="1" i="0" u="none" strike="noStrike" kern="1200" baseline="0" dirty="0">
                          <a:solidFill>
                            <a:srgbClr val="7030A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成規後期</a:t>
                      </a:r>
                      <a:r>
                        <a:rPr lang="zh-CN" altLang="en-US" sz="24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（</a:t>
                      </a:r>
                      <a:r>
                        <a:rPr lang="zh-TW" altLang="en-US" sz="24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開始學會</a:t>
                      </a:r>
                      <a:br>
                        <a:rPr lang="en-US" altLang="zh-TW" sz="24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</a:br>
                      <a:r>
                        <a:rPr lang="zh-TW" altLang="en-US" sz="24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考慮理想的道德標準／人道主義</a:t>
                      </a:r>
                      <a:r>
                        <a:rPr lang="zh-CN" altLang="en-US" sz="24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）</a:t>
                      </a:r>
                      <a:endParaRPr lang="zh-TW" altLang="en-US" sz="2400" b="0" i="0" u="none" strike="noStrike" kern="1200" baseline="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9963542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2B712266-FBA0-35D2-EA10-DE1552155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7" y="2669744"/>
            <a:ext cx="2311236" cy="231123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540206-7798-42F1-8014-255DD5E371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7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60D9F08-C200-B2B2-F705-65A4A256CC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副標題 9">
            <a:extLst>
              <a:ext uri="{FF2B5EF4-FFF2-40B4-BE49-F238E27FC236}">
                <a16:creationId xmlns:a16="http://schemas.microsoft.com/office/drawing/2014/main" id="{B0A7869E-61FD-436D-84B6-70AE933B66C7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EFBA25BB-470B-4C75-90D9-ABCE301B74EE}"/>
              </a:ext>
            </a:extLst>
          </p:cNvPr>
          <p:cNvSpPr/>
          <p:nvPr/>
        </p:nvSpPr>
        <p:spPr>
          <a:xfrm>
            <a:off x="213111" y="223813"/>
            <a:ext cx="8759222" cy="761488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中一學生面對的新挑戰</a:t>
            </a:r>
            <a:r>
              <a:rPr lang="zh-TW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– </a:t>
            </a:r>
            <a:r>
              <a:rPr lang="zh-TW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環境改變（家庭</a:t>
            </a:r>
            <a:r>
              <a:rPr lang="zh-TW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en-HK" sz="4400" dirty="0"/>
          </a:p>
        </p:txBody>
      </p: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E9FD2F6D-A363-46AB-8A58-8517DB5E3EDF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CEABB2-3CBB-C77B-738C-8383B4A5F4CC}"/>
              </a:ext>
            </a:extLst>
          </p:cNvPr>
          <p:cNvSpPr/>
          <p:nvPr/>
        </p:nvSpPr>
        <p:spPr>
          <a:xfrm>
            <a:off x="838200" y="1329486"/>
            <a:ext cx="10515600" cy="12337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調整與家人相處的時間及模式</a:t>
            </a:r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2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親密度有機會改變</a:t>
            </a:r>
            <a:endParaRPr lang="en-US" altLang="zh-CN" sz="2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由於</a:t>
            </a: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思想變得更獨立並渴求更多自主，與家人</a:t>
            </a:r>
            <a:r>
              <a:rPr lang="zh-TW" altLang="en-US" sz="2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意見不合</a:t>
            </a:r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的情況</a:t>
            </a: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有機會增加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D43856-63B9-E4AF-AD6C-F2CCEA1348D4}"/>
              </a:ext>
            </a:extLst>
          </p:cNvPr>
          <p:cNvSpPr/>
          <p:nvPr/>
        </p:nvSpPr>
        <p:spPr>
          <a:xfrm>
            <a:off x="838200" y="2807398"/>
            <a:ext cx="5083629" cy="3818416"/>
          </a:xfrm>
          <a:prstGeom prst="rect">
            <a:avLst/>
          </a:prstGeom>
          <a:solidFill>
            <a:srgbClr val="CCECFF"/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小學階段</a:t>
            </a:r>
            <a:endParaRPr lang="en-US" altLang="zh-CN" sz="3200" b="1" u="sng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altLang="zh-CN" sz="3200" b="1" u="sng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br>
              <a:rPr lang="en-US" altLang="zh-CN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</a:t>
            </a: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生成圖像）</a:t>
            </a:r>
            <a:endParaRPr lang="en-US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F11CFDE-A577-7BC7-2359-8A56EB0A1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357" y="3570514"/>
            <a:ext cx="3475266" cy="260644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D6CC4E8-10BE-A36B-CC09-CFF34E2E2826}"/>
              </a:ext>
            </a:extLst>
          </p:cNvPr>
          <p:cNvSpPr/>
          <p:nvPr/>
        </p:nvSpPr>
        <p:spPr>
          <a:xfrm>
            <a:off x="6270171" y="2783150"/>
            <a:ext cx="5083629" cy="38184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3A99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中學階段</a:t>
            </a:r>
            <a:endParaRPr lang="en-US" altLang="zh-CN" sz="3200" b="1" u="sng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altLang="zh-CN" sz="3200" b="1" u="sng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br>
              <a:rPr lang="en-US" altLang="zh-CN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</a:t>
            </a: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生成圖像）</a:t>
            </a:r>
            <a:endParaRPr lang="en-US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D9AA8F-CD14-6FA6-083A-1791BC93D2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11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2BA9DB-3E7B-5B06-B443-969EF1E69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588" y="3530310"/>
            <a:ext cx="2728187" cy="20461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781EFCA-D70E-1C5F-8F3B-7BE3A6B695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5200" y="4194920"/>
            <a:ext cx="2496457" cy="187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66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994B7-47DD-4FB0-17F0-39F60B0CF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CF83DC-EAA8-52E5-EE4F-2332C616E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副標題 9">
            <a:extLst>
              <a:ext uri="{FF2B5EF4-FFF2-40B4-BE49-F238E27FC236}">
                <a16:creationId xmlns:a16="http://schemas.microsoft.com/office/drawing/2014/main" id="{66690DA5-0260-EBB7-CBA3-ED28277A9A36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91808F65-263A-F922-C4E6-97B5D7B4707B}"/>
              </a:ext>
            </a:extLst>
          </p:cNvPr>
          <p:cNvSpPr/>
          <p:nvPr/>
        </p:nvSpPr>
        <p:spPr>
          <a:xfrm>
            <a:off x="213111" y="223813"/>
            <a:ext cx="8759222" cy="761488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中一學生面對的新挑戰</a:t>
            </a:r>
            <a:r>
              <a:rPr lang="zh-TW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– </a:t>
            </a:r>
            <a:r>
              <a:rPr lang="zh-TW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環境改變（學校</a:t>
            </a:r>
            <a:r>
              <a:rPr lang="zh-TW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en-HK" sz="4400" dirty="0"/>
          </a:p>
        </p:txBody>
      </p: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8B413453-C0B4-8DBA-6A1F-81EE8B850948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B968EE-6B7B-27D5-83F8-A7CB9734AA0F}"/>
              </a:ext>
            </a:extLst>
          </p:cNvPr>
          <p:cNvSpPr/>
          <p:nvPr/>
        </p:nvSpPr>
        <p:spPr>
          <a:xfrm>
            <a:off x="838200" y="1213476"/>
            <a:ext cx="10515600" cy="14013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適應</a:t>
            </a:r>
            <a:r>
              <a:rPr lang="zh-TW" altLang="en-US" sz="2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新校園</a:t>
            </a:r>
            <a:r>
              <a:rPr lang="zh-CN" altLang="en-US" sz="2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、新的</a:t>
            </a:r>
            <a:r>
              <a:rPr lang="zh-TW" altLang="en-US" sz="2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學習模式</a:t>
            </a:r>
            <a:r>
              <a:rPr lang="zh-CN" altLang="en-US" sz="2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及更具挑戰性的</a:t>
            </a:r>
            <a:r>
              <a:rPr lang="zh-TW" altLang="en-US" sz="2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課程</a:t>
            </a:r>
            <a:endParaRPr lang="en-US" altLang="zh-TW" sz="2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從</a:t>
            </a: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新建立</a:t>
            </a:r>
            <a:r>
              <a:rPr lang="zh-TW" altLang="en-US" sz="2400" b="1" dirty="0">
                <a:solidFill>
                  <a:srgbClr val="ED7D3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朋友圈</a:t>
            </a: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，有機會對</a:t>
            </a:r>
            <a:r>
              <a:rPr lang="zh-TW" altLang="en-US" sz="2400" b="1" dirty="0">
                <a:solidFill>
                  <a:srgbClr val="ED7D3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戀愛關係</a:t>
            </a: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有興趣</a:t>
            </a:r>
            <a:endParaRPr lang="en-US" altLang="zh-TW" sz="2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如果在新的環境</a:t>
            </a:r>
            <a:r>
              <a:rPr lang="zh-TW" altLang="en-US" sz="24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適應不了</a:t>
            </a: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，可能會產生</a:t>
            </a:r>
            <a:r>
              <a:rPr lang="zh-TW" altLang="en-US" sz="24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挫敗感</a:t>
            </a: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，影響自尊心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5FD409-4EE4-C297-410C-039684BCDE3C}"/>
              </a:ext>
            </a:extLst>
          </p:cNvPr>
          <p:cNvSpPr/>
          <p:nvPr/>
        </p:nvSpPr>
        <p:spPr>
          <a:xfrm>
            <a:off x="838200" y="2843021"/>
            <a:ext cx="5083629" cy="3782793"/>
          </a:xfrm>
          <a:prstGeom prst="rect">
            <a:avLst/>
          </a:prstGeom>
          <a:solidFill>
            <a:srgbClr val="CCECFF"/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小學階段</a:t>
            </a:r>
            <a:endParaRPr lang="en-US" altLang="zh-CN" sz="3200" b="1" u="sng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altLang="zh-CN" sz="3200" b="1" u="sng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br>
              <a:rPr lang="en-US" altLang="zh-CN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</a:t>
            </a: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生成圖像）</a:t>
            </a:r>
            <a:endParaRPr lang="en-US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ACF6A9E-632E-C14D-BF8F-5C4A744A8E7D}"/>
              </a:ext>
            </a:extLst>
          </p:cNvPr>
          <p:cNvSpPr/>
          <p:nvPr/>
        </p:nvSpPr>
        <p:spPr>
          <a:xfrm>
            <a:off x="6216653" y="2859045"/>
            <a:ext cx="5083629" cy="37560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3A99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中學階段</a:t>
            </a:r>
            <a:endParaRPr lang="en-US" altLang="zh-CN" sz="3200" b="1" u="sng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altLang="zh-CN" sz="3200" b="1" u="sng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br>
              <a:rPr lang="en-US" altLang="zh-CN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</a:t>
            </a: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生成圖像）</a:t>
            </a:r>
            <a:endParaRPr lang="en-US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F1DEE8-1ED0-AAF5-9907-A7AC09058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978" y="3596939"/>
            <a:ext cx="3244993" cy="24337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A09DA0-0101-5B62-E6A0-07D87DBEB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6998" y="4114526"/>
            <a:ext cx="2544839" cy="1908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AB7811-A005-E717-622E-F9B9A8CBA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7494" y="3622232"/>
            <a:ext cx="2544839" cy="190862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84D3EF-EF6A-EDC4-A231-3A0E3304D5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099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B0A7869E-61FD-436D-84B6-70AE933B66C7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E9FD2F6D-A363-46AB-8A58-8517DB5E3EDF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2" name="矩形: 圓角 12">
            <a:extLst>
              <a:ext uri="{FF2B5EF4-FFF2-40B4-BE49-F238E27FC236}">
                <a16:creationId xmlns:a16="http://schemas.microsoft.com/office/drawing/2014/main" id="{941A7688-362F-46BB-A49F-CDF085D6BF7C}"/>
              </a:ext>
            </a:extLst>
          </p:cNvPr>
          <p:cNvSpPr/>
          <p:nvPr/>
        </p:nvSpPr>
        <p:spPr>
          <a:xfrm>
            <a:off x="213111" y="223813"/>
            <a:ext cx="8759222" cy="761488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中一學生面對的新挑戰</a:t>
            </a:r>
            <a:r>
              <a:rPr lang="zh-TW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– </a:t>
            </a:r>
            <a:r>
              <a:rPr lang="zh-TW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環境改變（</a:t>
            </a:r>
            <a:r>
              <a:rPr lang="zh-CN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社區</a:t>
            </a:r>
            <a:r>
              <a:rPr lang="zh-TW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en-HK" sz="4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D20D8E-5D7E-FBBC-3C7D-A2A6055DFF59}"/>
              </a:ext>
            </a:extLst>
          </p:cNvPr>
          <p:cNvSpPr/>
          <p:nvPr/>
        </p:nvSpPr>
        <p:spPr>
          <a:xfrm>
            <a:off x="838200" y="1087319"/>
            <a:ext cx="10515600" cy="1720414"/>
          </a:xfrm>
          <a:prstGeom prst="rect">
            <a:avLst/>
          </a:prstGeom>
          <a:solidFill>
            <a:srgbClr val="CCCCFF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社區：可能有更多機會參加</a:t>
            </a:r>
            <a:r>
              <a:rPr lang="zh-TW" altLang="en-US" sz="24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校外或課外活動</a:t>
            </a: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，在社區接觸更多不同人</a:t>
            </a:r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士</a:t>
            </a:r>
            <a:endParaRPr lang="zh-TW" altLang="en-US" sz="2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互聯網：</a:t>
            </a:r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有更多</a:t>
            </a: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機會上網和接觸</a:t>
            </a:r>
            <a:r>
              <a:rPr lang="zh-TW" altLang="en-US" sz="24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網上資訊及群組</a:t>
            </a: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（包括有用資訊，也有機會接觸不良資訊或</a:t>
            </a:r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詐騙</a:t>
            </a: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網站</a:t>
            </a:r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及騙徒</a:t>
            </a: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lang="en-US" altLang="zh-TW" sz="2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有機會</a:t>
            </a:r>
            <a:r>
              <a:rPr lang="zh-CN" altLang="en-US" sz="24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</a:t>
            </a:r>
            <a:r>
              <a:rPr lang="zh-TW" altLang="en-US" sz="24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朋輩（或社交媒體</a:t>
            </a:r>
            <a:r>
              <a:rPr lang="zh-CN" altLang="en-US" sz="24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上</a:t>
            </a:r>
            <a:r>
              <a:rPr lang="zh-TW" altLang="en-US" sz="24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的人</a:t>
            </a:r>
            <a:r>
              <a:rPr lang="zh-CN" altLang="en-US" sz="24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士</a:t>
            </a:r>
            <a:r>
              <a:rPr lang="zh-TW" altLang="en-US" sz="24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）比較</a:t>
            </a: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而產生自卑感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91BE4B-D3D2-A439-4270-FC5DA892212C}"/>
              </a:ext>
            </a:extLst>
          </p:cNvPr>
          <p:cNvSpPr/>
          <p:nvPr/>
        </p:nvSpPr>
        <p:spPr>
          <a:xfrm>
            <a:off x="838200" y="3018971"/>
            <a:ext cx="5083629" cy="3606843"/>
          </a:xfrm>
          <a:prstGeom prst="rect">
            <a:avLst/>
          </a:prstGeom>
          <a:solidFill>
            <a:srgbClr val="CCECFF"/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小學階段</a:t>
            </a:r>
            <a:endParaRPr lang="en-US" altLang="zh-CN" sz="3200" b="1" u="sng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altLang="zh-CN" sz="3200" b="1" u="sng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br>
              <a:rPr lang="en-US" altLang="zh-CN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</a:t>
            </a: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生成圖像）</a:t>
            </a:r>
            <a:endParaRPr lang="en-US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E608FF-D4D7-7200-B275-3A274813FE03}"/>
              </a:ext>
            </a:extLst>
          </p:cNvPr>
          <p:cNvSpPr/>
          <p:nvPr/>
        </p:nvSpPr>
        <p:spPr>
          <a:xfrm>
            <a:off x="6216653" y="3008223"/>
            <a:ext cx="5083629" cy="36068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3A99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中學階段</a:t>
            </a:r>
            <a:endParaRPr lang="en-US" altLang="zh-CN" sz="3200" b="1" u="sng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altLang="zh-CN" sz="3200" b="1" u="sng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br>
              <a:rPr lang="en-US" altLang="zh-CN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</a:t>
            </a: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生成圖像）</a:t>
            </a:r>
            <a:endParaRPr lang="en-US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9" name="Content Placeholder 14">
            <a:extLst>
              <a:ext uri="{FF2B5EF4-FFF2-40B4-BE49-F238E27FC236}">
                <a16:creationId xmlns:a16="http://schemas.microsoft.com/office/drawing/2014/main" id="{18F1DD5E-D4DC-459D-BB44-D78F7BF1AA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269" y="4353877"/>
            <a:ext cx="2368388" cy="177629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7948FF-66DF-7664-F052-4EA0BFB203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939" t="-814" r="6015" b="13768"/>
          <a:stretch>
            <a:fillRect/>
          </a:stretch>
        </p:blipFill>
        <p:spPr>
          <a:xfrm>
            <a:off x="6404451" y="3593475"/>
            <a:ext cx="2680177" cy="20101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71FCBF-FB10-A28B-A907-9982085B3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845" y="3712038"/>
            <a:ext cx="3224174" cy="241813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215E27-5585-ECE1-49F5-53AFD56800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886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61FF74E-E82B-4ADF-ACA4-1AF07D9C3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4481" y="2326105"/>
            <a:ext cx="7895902" cy="3194481"/>
          </a:xfrm>
          <a:effectLst/>
        </p:spPr>
        <p:txBody>
          <a:bodyPr>
            <a:normAutofit/>
          </a:bodyPr>
          <a:lstStyle/>
          <a:p>
            <a:pPr marL="514350" lvl="0" indent="-514350">
              <a:lnSpc>
                <a:spcPct val="100000"/>
              </a:lnSpc>
              <a:buFont typeface="+mj-lt"/>
              <a:buAutoNum type="arabicPeriod"/>
            </a:pP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青少年的改變是</a:t>
            </a:r>
            <a:r>
              <a:rPr lang="zh-TW" altLang="en-US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自然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過程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，對準備青少年</a:t>
            </a:r>
            <a:br>
              <a:rPr lang="en-US" altLang="zh-TW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邁向</a:t>
            </a:r>
            <a:r>
              <a:rPr lang="zh-TW" altLang="en-US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成人階段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至關重要</a:t>
            </a:r>
            <a:endParaRPr lang="en-US" altLang="zh-TW" b="1" dirty="0">
              <a:solidFill>
                <a:schemeClr val="accent6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lvl="0" indent="-514350">
              <a:lnSpc>
                <a:spcPct val="100000"/>
              </a:lnSpc>
              <a:buFont typeface="+mj-lt"/>
              <a:buAutoNum type="arabicPeriod"/>
            </a:pP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青少年有獨立判斷能力及懂得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家人以外的人士社交，可以</a:t>
            </a:r>
            <a:r>
              <a:rPr lang="zh-CN" altLang="en-US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更好</a:t>
            </a:r>
            <a:r>
              <a:rPr lang="zh-TW" altLang="en-US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融入社會群體</a:t>
            </a:r>
            <a:br>
              <a:rPr lang="zh-TW" altLang="en-US" sz="30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endParaRPr lang="zh-TW" altLang="en-US" sz="3000" b="1" dirty="0">
              <a:solidFill>
                <a:schemeClr val="accent6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lvl="0" indent="-514350">
              <a:lnSpc>
                <a:spcPct val="100000"/>
              </a:lnSpc>
              <a:buFont typeface="+mj-lt"/>
              <a:buAutoNum type="arabicPeriod"/>
            </a:pPr>
            <a:endParaRPr lang="zh-TW" altLang="en-US" b="1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en-HK" dirty="0"/>
          </a:p>
          <a:p>
            <a:pPr marL="0" indent="0">
              <a:lnSpc>
                <a:spcPct val="150000"/>
              </a:lnSpc>
              <a:buNone/>
            </a:pPr>
            <a:endParaRPr lang="en-HK" dirty="0"/>
          </a:p>
          <a:p>
            <a:pPr marL="514350" indent="-514350">
              <a:buFont typeface="+mj-lt"/>
              <a:buAutoNum type="arabicPeriod"/>
            </a:pPr>
            <a:endParaRPr lang="en-HK" dirty="0"/>
          </a:p>
          <a:p>
            <a:pPr marL="0" indent="0">
              <a:buNone/>
            </a:pPr>
            <a:endParaRPr lang="en-HK" dirty="0"/>
          </a:p>
        </p:txBody>
      </p:sp>
      <p:sp>
        <p:nvSpPr>
          <p:cNvPr id="4" name="副標題 9">
            <a:extLst>
              <a:ext uri="{FF2B5EF4-FFF2-40B4-BE49-F238E27FC236}">
                <a16:creationId xmlns:a16="http://schemas.microsoft.com/office/drawing/2014/main" id="{B0A7869E-61FD-436D-84B6-70AE933B66C7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EFBA25BB-470B-4C75-90D9-ABCE301B74EE}"/>
              </a:ext>
            </a:extLst>
          </p:cNvPr>
          <p:cNvSpPr/>
          <p:nvPr/>
        </p:nvSpPr>
        <p:spPr>
          <a:xfrm>
            <a:off x="1532801" y="759014"/>
            <a:ext cx="8759222" cy="1226771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家長支援青少年子女應對新挑戰 </a:t>
            </a:r>
            <a:r>
              <a:rPr lang="en-US" altLang="zh-TW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: </a:t>
            </a:r>
            <a:br>
              <a:rPr lang="en-US" altLang="zh-TW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認識青少年發展</a:t>
            </a:r>
            <a:r>
              <a:rPr lang="zh-CN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  <a:r>
              <a:rPr lang="zh-TW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用平常心引導</a:t>
            </a:r>
            <a:endParaRPr lang="en-HK" sz="4000" dirty="0"/>
          </a:p>
        </p:txBody>
      </p: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E9FD2F6D-A363-46AB-8A58-8517DB5E3EDF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DC422215-BFE2-4810-B3A8-036595753B64}"/>
              </a:ext>
            </a:extLst>
          </p:cNvPr>
          <p:cNvSpPr/>
          <p:nvPr/>
        </p:nvSpPr>
        <p:spPr>
          <a:xfrm>
            <a:off x="1454864" y="4654189"/>
            <a:ext cx="8375136" cy="14447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</a:t>
            </a:r>
            <a:r>
              <a:rPr lang="zh-TW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要學會以</a:t>
            </a:r>
            <a:r>
              <a:rPr lang="zh-TW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平常心接納他們這些正常的發展需要，</a:t>
            </a:r>
            <a:br>
              <a:rPr lang="en-US" altLang="zh-TW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並</a:t>
            </a:r>
            <a:r>
              <a:rPr lang="zh-CN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持</a:t>
            </a:r>
            <a:r>
              <a:rPr lang="zh-TW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續</a:t>
            </a:r>
            <a:r>
              <a:rPr lang="zh-TW" altLang="en-US" sz="28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引導和支援</a:t>
            </a:r>
            <a:r>
              <a:rPr lang="zh-CN" altLang="en-US" sz="28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他們</a:t>
            </a:r>
            <a:r>
              <a:rPr lang="zh-TW" altLang="en-US" sz="28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的正面發展</a:t>
            </a:r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AD06DF-0434-71B4-EB9C-4C2AA950A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7225" y="2907290"/>
            <a:ext cx="1205550" cy="15301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5FA3D3-35D6-7148-102C-7B5C64D60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9863" y="2467691"/>
            <a:ext cx="1441006" cy="1969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9DF2BC-61CD-CCE7-914C-CDB3D196C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5680" y="2319924"/>
            <a:ext cx="1551634" cy="2118271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C535E-2863-C8F5-7A9A-ABA9ACDE99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571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173F7C-EFD2-44CE-10AC-2086EF1EF6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15</a:t>
            </a:fld>
            <a:endParaRPr lang="en-US" dirty="0"/>
          </a:p>
        </p:txBody>
      </p:sp>
      <p:sp>
        <p:nvSpPr>
          <p:cNvPr id="10" name="矩形: 圓角化同側角落 9">
            <a:extLst>
              <a:ext uri="{FF2B5EF4-FFF2-40B4-BE49-F238E27FC236}">
                <a16:creationId xmlns:a16="http://schemas.microsoft.com/office/drawing/2014/main" id="{5091F799-D00F-4D09-8820-8C3AF6D1DD0A}"/>
              </a:ext>
            </a:extLst>
          </p:cNvPr>
          <p:cNvSpPr/>
          <p:nvPr/>
        </p:nvSpPr>
        <p:spPr>
          <a:xfrm rot="5400000">
            <a:off x="3472566" y="32414"/>
            <a:ext cx="1313970" cy="8259101"/>
          </a:xfrm>
          <a:prstGeom prst="round2SameRect">
            <a:avLst/>
          </a:prstGeom>
          <a:solidFill>
            <a:srgbClr val="9CE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4" name="矩形: 圓角化同側角落 3">
            <a:extLst>
              <a:ext uri="{FF2B5EF4-FFF2-40B4-BE49-F238E27FC236}">
                <a16:creationId xmlns:a16="http://schemas.microsoft.com/office/drawing/2014/main" id="{2B009958-DC44-411A-8508-C5C586495753}"/>
              </a:ext>
            </a:extLst>
          </p:cNvPr>
          <p:cNvSpPr/>
          <p:nvPr/>
        </p:nvSpPr>
        <p:spPr>
          <a:xfrm rot="5400000">
            <a:off x="3093812" y="-925673"/>
            <a:ext cx="2277952" cy="8465575"/>
          </a:xfrm>
          <a:prstGeom prst="round2SameRect">
            <a:avLst/>
          </a:prstGeom>
          <a:solidFill>
            <a:srgbClr val="3A99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環節</a:t>
            </a:r>
            <a:r>
              <a:rPr lang="zh-CN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二</a:t>
            </a:r>
            <a:endParaRPr lang="en-HK" altLang="zh-TW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善用好資源</a:t>
            </a:r>
            <a:r>
              <a:rPr lang="zh-CN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良朋結伴行</a:t>
            </a:r>
            <a:endParaRPr lang="en-HK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 algn="ctr">
              <a:buFont typeface="+mj-lt"/>
              <a:buAutoNum type="arabicPeriod"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支援青少年子女建立及善用</a:t>
            </a:r>
            <a:r>
              <a:rPr lang="zh-CN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人力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和社會資本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建</a:t>
            </a:r>
            <a:r>
              <a:rPr lang="zh-CN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立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良師益友關係以促進正面發展</a:t>
            </a:r>
          </a:p>
        </p:txBody>
      </p:sp>
      <p:sp>
        <p:nvSpPr>
          <p:cNvPr id="7" name="矩形: 剪去對角角落 6">
            <a:extLst>
              <a:ext uri="{FF2B5EF4-FFF2-40B4-BE49-F238E27FC236}">
                <a16:creationId xmlns:a16="http://schemas.microsoft.com/office/drawing/2014/main" id="{665AFCCA-499F-4AB6-BD0E-EBEA3052151A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</p:spTree>
    <p:extLst>
      <p:ext uri="{BB962C8B-B14F-4D97-AF65-F5344CB8AC3E}">
        <p14:creationId xmlns:p14="http://schemas.microsoft.com/office/powerpoint/2010/main" val="3035702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06B87C-CF1E-88B9-7AB6-F80E6397C2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16</a:t>
            </a:fld>
            <a:endParaRPr lang="en-US"/>
          </a:p>
        </p:txBody>
      </p:sp>
      <p:sp>
        <p:nvSpPr>
          <p:cNvPr id="7" name="矩形: 圓角 12">
            <a:extLst>
              <a:ext uri="{FF2B5EF4-FFF2-40B4-BE49-F238E27FC236}">
                <a16:creationId xmlns:a16="http://schemas.microsoft.com/office/drawing/2014/main" id="{8C9A93F6-69B3-9752-FE55-A6F6B3C5F2D7}"/>
              </a:ext>
            </a:extLst>
          </p:cNvPr>
          <p:cNvSpPr/>
          <p:nvPr/>
        </p:nvSpPr>
        <p:spPr>
          <a:xfrm>
            <a:off x="0" y="224094"/>
            <a:ext cx="10871200" cy="1180845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青少年</a:t>
            </a:r>
            <a:r>
              <a:rPr lang="zh-CN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發展的過程及影響因素 </a:t>
            </a:r>
            <a:r>
              <a:rPr lang="en-US" altLang="zh-CN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– </a:t>
            </a:r>
            <a:br>
              <a:rPr lang="en-US" altLang="zh-CN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布朗芬布倫納</a:t>
            </a:r>
            <a:r>
              <a:rPr lang="en-US" altLang="zh-CN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(Bronfenbrenner) </a:t>
            </a:r>
            <a:r>
              <a:rPr lang="zh-CN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的生態系統理論</a:t>
            </a:r>
            <a:endParaRPr lang="en-HK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A1B3A752-ED54-2859-0341-DD74797C2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6802" y="2009835"/>
            <a:ext cx="8759221" cy="4565488"/>
          </a:xfrm>
          <a:effectLst/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zh-TW" altLang="en-US" sz="30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endParaRPr lang="zh-TW" altLang="en-US" sz="3000" b="1" dirty="0">
              <a:solidFill>
                <a:schemeClr val="accent6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lvl="0" indent="-514350">
              <a:lnSpc>
                <a:spcPct val="100000"/>
              </a:lnSpc>
              <a:buFont typeface="+mj-lt"/>
              <a:buAutoNum type="arabicPeriod"/>
            </a:pPr>
            <a:endParaRPr lang="zh-TW" altLang="en-US" b="1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en-HK" dirty="0"/>
          </a:p>
          <a:p>
            <a:pPr marL="0" indent="0">
              <a:lnSpc>
                <a:spcPct val="150000"/>
              </a:lnSpc>
              <a:buNone/>
            </a:pPr>
            <a:endParaRPr lang="en-HK" dirty="0"/>
          </a:p>
          <a:p>
            <a:pPr marL="514350" indent="-514350">
              <a:buFont typeface="+mj-lt"/>
              <a:buAutoNum type="arabicPeriod"/>
            </a:pPr>
            <a:endParaRPr lang="en-HK" dirty="0"/>
          </a:p>
          <a:p>
            <a:pPr marL="0" indent="0">
              <a:buNone/>
            </a:pPr>
            <a:endParaRPr lang="en-HK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CBBDB3-E943-96A5-4C60-F097891149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979" t="31667" r="13508" b="15614"/>
          <a:stretch>
            <a:fillRect/>
          </a:stretch>
        </p:blipFill>
        <p:spPr>
          <a:xfrm>
            <a:off x="838200" y="1545970"/>
            <a:ext cx="6675308" cy="50097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38C0999-D66B-EA23-7185-50FA794341F0}"/>
              </a:ext>
            </a:extLst>
          </p:cNvPr>
          <p:cNvSpPr/>
          <p:nvPr/>
        </p:nvSpPr>
        <p:spPr>
          <a:xfrm>
            <a:off x="7877790" y="4516673"/>
            <a:ext cx="3740704" cy="20390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60000"/>
              </a:lnSpc>
            </a:pPr>
            <a:r>
              <a:rPr lang="zh-CN" altLang="en-US" sz="1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圖片取自：教育局 </a:t>
            </a:r>
            <a:r>
              <a:rPr lang="en-US" altLang="zh-CN" sz="1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(2024)</a:t>
            </a:r>
            <a:r>
              <a:rPr lang="zh-CN" altLang="en-US" sz="1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r>
              <a:rPr lang="en-US" altLang="zh-CN" sz="1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《</a:t>
            </a:r>
            <a:r>
              <a:rPr lang="zh-CN" altLang="en-US" sz="1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家長教育課程架構（中學）</a:t>
            </a:r>
            <a:r>
              <a:rPr lang="en-US" altLang="zh-CN" sz="1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》</a:t>
            </a:r>
            <a:r>
              <a:rPr lang="zh-CN" altLang="en-US" sz="1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。香港特別行政區政</a:t>
            </a:r>
            <a:r>
              <a:rPr lang="zh-TW" altLang="en-US" sz="1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府</a:t>
            </a:r>
            <a:r>
              <a:rPr lang="zh-CN" altLang="en-US" sz="1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r>
              <a:rPr lang="en-US" altLang="zh-CN" sz="10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hlinkClick r:id="rId3"/>
              </a:rPr>
              <a:t>https://www.parent.edu.hk/docs/default-source/curriculum-framework-(sec)_hkbu-booklet/20240925version/curriculum-framework_sec_chi.pdf?sfvrsn=8d817d73_1#page=27</a:t>
            </a:r>
            <a:endParaRPr lang="en-US" altLang="zh-CN" sz="1000" b="1" dirty="0">
              <a:solidFill>
                <a:schemeClr val="accent6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" name="Rectangle: Rounded Corners 11">
            <a:extLst>
              <a:ext uri="{FF2B5EF4-FFF2-40B4-BE49-F238E27FC236}">
                <a16:creationId xmlns:a16="http://schemas.microsoft.com/office/drawing/2014/main" id="{3DD350B9-B1D9-E3F5-E233-CF37E50ADBC6}"/>
              </a:ext>
            </a:extLst>
          </p:cNvPr>
          <p:cNvSpPr/>
          <p:nvPr/>
        </p:nvSpPr>
        <p:spPr>
          <a:xfrm>
            <a:off x="7782991" y="1690688"/>
            <a:ext cx="3423658" cy="2506838"/>
          </a:xfrm>
          <a:prstGeom prst="roundRect">
            <a:avLst/>
          </a:prstGeom>
          <a:solidFill>
            <a:srgbClr val="FFCCCC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重點：</a:t>
            </a:r>
            <a:br>
              <a:rPr lang="en-US" altLang="zh-CN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個人是</a:t>
            </a:r>
            <a:r>
              <a:rPr lang="zh-CN" altLang="en-US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在環境中與</a:t>
            </a:r>
            <a:br>
              <a:rPr lang="en-US" altLang="zh-CN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其他系統雙向互動</a:t>
            </a:r>
            <a:r>
              <a:rPr lang="zh-CN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br>
              <a:rPr lang="en-US" altLang="zh-CN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繼而</a:t>
            </a:r>
            <a:r>
              <a:rPr lang="zh-CN" altLang="en-US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發展出不同的</a:t>
            </a:r>
            <a:br>
              <a:rPr lang="en-US" altLang="zh-CN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特質、知識與技能</a:t>
            </a:r>
            <a:endParaRPr lang="en-US" altLang="zh-CN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55149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B0A7869E-61FD-436D-84B6-70AE933B66C7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EFBA25BB-470B-4C75-90D9-ABCE301B74EE}"/>
              </a:ext>
            </a:extLst>
          </p:cNvPr>
          <p:cNvSpPr/>
          <p:nvPr/>
        </p:nvSpPr>
        <p:spPr>
          <a:xfrm>
            <a:off x="0" y="336959"/>
            <a:ext cx="8548357" cy="924558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人力資本 </a:t>
            </a:r>
            <a:r>
              <a:rPr lang="en-US" altLang="zh-CN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(Human Capital)</a:t>
            </a:r>
            <a:endParaRPr lang="en-HK" sz="4400" dirty="0"/>
          </a:p>
        </p:txBody>
      </p: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E9FD2F6D-A363-46AB-8A58-8517DB5E3EDF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10" name="Rectangle: Rounded Corners 11">
            <a:extLst>
              <a:ext uri="{FF2B5EF4-FFF2-40B4-BE49-F238E27FC236}">
                <a16:creationId xmlns:a16="http://schemas.microsoft.com/office/drawing/2014/main" id="{6AF90F4E-72B6-4DCF-8359-A37CF4C6BED6}"/>
              </a:ext>
            </a:extLst>
          </p:cNvPr>
          <p:cNvSpPr/>
          <p:nvPr/>
        </p:nvSpPr>
        <p:spPr>
          <a:xfrm>
            <a:off x="852702" y="1467039"/>
            <a:ext cx="10327663" cy="169516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能夠</a:t>
            </a:r>
            <a:r>
              <a:rPr lang="zh-CN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讓人成</a:t>
            </a:r>
            <a:r>
              <a:rPr lang="zh-TW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</a:t>
            </a:r>
            <a:r>
              <a:rPr lang="zh-CN" altLang="en-US" sz="2800" b="1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具生產力</a:t>
            </a:r>
            <a:r>
              <a:rPr lang="zh-CN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zh-TW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社會</a:t>
            </a:r>
            <a:r>
              <a:rPr lang="zh-CN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成員所需</a:t>
            </a:r>
            <a:r>
              <a:rPr lang="zh-TW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zh-TW" altLang="en-US" sz="2800" b="1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知識、技能和健康</a:t>
            </a:r>
            <a:r>
              <a:rPr lang="zh-CN" altLang="en-US" sz="2800" b="1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體質</a:t>
            </a:r>
            <a:endParaRPr lang="en-US" altLang="zh-CN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b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(United Nations Development </a:t>
            </a:r>
            <a:r>
              <a:rPr lang="en-US" altLang="zh-CN" b="1" dirty="0" err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Programme</a:t>
            </a:r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n.d.; Reynolds et al., 2010;</a:t>
            </a:r>
            <a:r>
              <a:rPr lang="zh-CN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Attanasio, Cattan, </a:t>
            </a:r>
            <a:r>
              <a:rPr lang="en-US" altLang="zh-CN" b="1" dirty="0" err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Meghir</a:t>
            </a:r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&amp; National Bureau of Economic Research,</a:t>
            </a:r>
            <a:r>
              <a:rPr lang="zh-CN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2021)</a:t>
            </a:r>
            <a:r>
              <a:rPr lang="zh-CN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en-US" altLang="zh-TW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702ACA-7106-7C00-3A0F-D2B8741DB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17</a:t>
            </a:fld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F7BD60D-3C22-FE1C-FBCC-8BE336E9F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313" y="3452054"/>
            <a:ext cx="1719221" cy="171922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AB9B5BE-179C-C76B-FA4C-F45E1307B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008" y="3326733"/>
            <a:ext cx="1719221" cy="1719221"/>
          </a:xfrm>
          <a:prstGeom prst="rect">
            <a:avLst/>
          </a:prstGeom>
        </p:spPr>
      </p:pic>
      <p:pic>
        <p:nvPicPr>
          <p:cNvPr id="27" name="Picture 26" descr="学ぶ人工知能のイラスト | かわいいフリー素材集 いらすとや">
            <a:extLst>
              <a:ext uri="{FF2B5EF4-FFF2-40B4-BE49-F238E27FC236}">
                <a16:creationId xmlns:a16="http://schemas.microsoft.com/office/drawing/2014/main" id="{A6EEE51B-A921-3C85-434A-6287969A4A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056" y="4770537"/>
            <a:ext cx="1830718" cy="1986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肩を組んでいる仲の良い男女のイラスト | かわいいフリー素材集 いらすとや">
            <a:extLst>
              <a:ext uri="{FF2B5EF4-FFF2-40B4-BE49-F238E27FC236}">
                <a16:creationId xmlns:a16="http://schemas.microsoft.com/office/drawing/2014/main" id="{80F10E30-9D88-C7DD-BA42-C31492322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655" y="4687296"/>
            <a:ext cx="2436485" cy="158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免疫力の強い人のイラスト">
            <a:extLst>
              <a:ext uri="{FF2B5EF4-FFF2-40B4-BE49-F238E27FC236}">
                <a16:creationId xmlns:a16="http://schemas.microsoft.com/office/drawing/2014/main" id="{B68FE3E2-A724-2FAC-ECC9-E5D574AE4D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12" y="3257804"/>
            <a:ext cx="1803381" cy="186636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7635631-FAEF-3DA6-31E0-A0A30BC61B0B}"/>
              </a:ext>
            </a:extLst>
          </p:cNvPr>
          <p:cNvSpPr/>
          <p:nvPr/>
        </p:nvSpPr>
        <p:spPr>
          <a:xfrm>
            <a:off x="211212" y="5329783"/>
            <a:ext cx="1803380" cy="6208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健康的身心</a:t>
            </a:r>
            <a:endParaRPr lang="en-US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9F63B18-77E4-DEDE-523B-B19057A817E8}"/>
              </a:ext>
            </a:extLst>
          </p:cNvPr>
          <p:cNvSpPr/>
          <p:nvPr/>
        </p:nvSpPr>
        <p:spPr>
          <a:xfrm>
            <a:off x="2234725" y="3628398"/>
            <a:ext cx="1803380" cy="7713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學術能力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/</a:t>
            </a: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br>
              <a:rPr lang="en-US" altLang="zh-CN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特有技能</a:t>
            </a:r>
            <a:endParaRPr lang="en-US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24" name="Rectangle 1023">
            <a:extLst>
              <a:ext uri="{FF2B5EF4-FFF2-40B4-BE49-F238E27FC236}">
                <a16:creationId xmlns:a16="http://schemas.microsoft.com/office/drawing/2014/main" id="{314B8C68-2756-18C4-9132-91222246EAC6}"/>
              </a:ext>
            </a:extLst>
          </p:cNvPr>
          <p:cNvSpPr/>
          <p:nvPr/>
        </p:nvSpPr>
        <p:spPr>
          <a:xfrm>
            <a:off x="4099873" y="5362469"/>
            <a:ext cx="2303784" cy="6208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專注力 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自我管理等執行功能</a:t>
            </a:r>
            <a:endParaRPr lang="en-US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25" name="Rectangle 1024">
            <a:extLst>
              <a:ext uri="{FF2B5EF4-FFF2-40B4-BE49-F238E27FC236}">
                <a16:creationId xmlns:a16="http://schemas.microsoft.com/office/drawing/2014/main" id="{774E8BEF-FACE-3298-7E83-08F7C72E209A}"/>
              </a:ext>
            </a:extLst>
          </p:cNvPr>
          <p:cNvSpPr/>
          <p:nvPr/>
        </p:nvSpPr>
        <p:spPr>
          <a:xfrm>
            <a:off x="6259625" y="4318382"/>
            <a:ext cx="1803380" cy="6208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溝通合作能力</a:t>
            </a:r>
            <a:endParaRPr lang="en-US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26" name="Rectangle 1025">
            <a:extLst>
              <a:ext uri="{FF2B5EF4-FFF2-40B4-BE49-F238E27FC236}">
                <a16:creationId xmlns:a16="http://schemas.microsoft.com/office/drawing/2014/main" id="{BF197566-C8B1-F2B5-F0DD-FCF6107F1D2A}"/>
              </a:ext>
            </a:extLst>
          </p:cNvPr>
          <p:cNvSpPr/>
          <p:nvPr/>
        </p:nvSpPr>
        <p:spPr>
          <a:xfrm>
            <a:off x="10071529" y="3382518"/>
            <a:ext cx="1803380" cy="5745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解難能力</a:t>
            </a:r>
            <a:endParaRPr lang="en-US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28" name="Rectangle 1027">
            <a:extLst>
              <a:ext uri="{FF2B5EF4-FFF2-40B4-BE49-F238E27FC236}">
                <a16:creationId xmlns:a16="http://schemas.microsoft.com/office/drawing/2014/main" id="{C8D64665-B4FA-CE20-CA7E-21AF7A27E98D}"/>
              </a:ext>
            </a:extLst>
          </p:cNvPr>
          <p:cNvSpPr/>
          <p:nvPr/>
        </p:nvSpPr>
        <p:spPr>
          <a:xfrm>
            <a:off x="8777950" y="6196885"/>
            <a:ext cx="1803380" cy="5745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社交情緒能力</a:t>
            </a:r>
            <a:endParaRPr lang="en-US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29" name="Picture 5" descr="学生の会議のイラスト（ブレザー・笑顔・男女）">
            <a:extLst>
              <a:ext uri="{FF2B5EF4-FFF2-40B4-BE49-F238E27FC236}">
                <a16:creationId xmlns:a16="http://schemas.microsoft.com/office/drawing/2014/main" id="{A99DA61C-7C01-FA5F-F16C-E5A1ED420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786" y="5037852"/>
            <a:ext cx="1719221" cy="171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448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E463A-064E-EB80-A73D-63D06E6EA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circle with a pink circle&#10;&#10;AI-generated content may be incorrect.">
            <a:extLst>
              <a:ext uri="{FF2B5EF4-FFF2-40B4-BE49-F238E27FC236}">
                <a16:creationId xmlns:a16="http://schemas.microsoft.com/office/drawing/2014/main" id="{6DC990CC-EDBB-6BFF-8D10-C6AE4D596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288" y="4858254"/>
            <a:ext cx="3220423" cy="1989612"/>
          </a:xfrm>
          <a:prstGeom prst="rect">
            <a:avLst/>
          </a:prstGeom>
        </p:spPr>
      </p:pic>
      <p:sp>
        <p:nvSpPr>
          <p:cNvPr id="4" name="副標題 9">
            <a:extLst>
              <a:ext uri="{FF2B5EF4-FFF2-40B4-BE49-F238E27FC236}">
                <a16:creationId xmlns:a16="http://schemas.microsoft.com/office/drawing/2014/main" id="{1E7AFCBB-E73E-E5BA-61B7-6941AC8F6DEF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AB49E93E-2D53-3746-2707-9967F79AC327}"/>
              </a:ext>
            </a:extLst>
          </p:cNvPr>
          <p:cNvSpPr/>
          <p:nvPr/>
        </p:nvSpPr>
        <p:spPr>
          <a:xfrm>
            <a:off x="0" y="336959"/>
            <a:ext cx="8915400" cy="924558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人力資本 </a:t>
            </a:r>
            <a:r>
              <a:rPr lang="en-US" altLang="zh-CN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(Human Capital)</a:t>
            </a:r>
            <a:r>
              <a:rPr lang="zh-CN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的建立</a:t>
            </a:r>
            <a:endParaRPr lang="en-HK" sz="4400" dirty="0"/>
          </a:p>
        </p:txBody>
      </p: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61AABBEB-D9F7-511A-BBC3-7C61B158B34E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10" name="Rectangle: Rounded Corners 11">
            <a:extLst>
              <a:ext uri="{FF2B5EF4-FFF2-40B4-BE49-F238E27FC236}">
                <a16:creationId xmlns:a16="http://schemas.microsoft.com/office/drawing/2014/main" id="{A68A535E-344A-7B21-16D1-988814D1F0B6}"/>
              </a:ext>
            </a:extLst>
          </p:cNvPr>
          <p:cNvSpPr/>
          <p:nvPr/>
        </p:nvSpPr>
        <p:spPr>
          <a:xfrm>
            <a:off x="975877" y="1467132"/>
            <a:ext cx="10240246" cy="23218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rabicPeriod"/>
            </a:pP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人力資本</a:t>
            </a:r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是青少年</a:t>
            </a: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zh-TW" altLang="en-US" sz="2400" b="1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個人資源</a:t>
            </a:r>
            <a:r>
              <a:rPr lang="en-US" altLang="zh-TW" sz="2400" b="1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(personal resources)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+</a:t>
            </a:r>
            <a:r>
              <a:rPr lang="zh-CN" altLang="en-US" sz="2400" b="1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家庭</a:t>
            </a:r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+</a:t>
            </a:r>
            <a:r>
              <a:rPr lang="zh-CN" altLang="en-US" sz="2400" b="1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社會環境 </a:t>
            </a:r>
            <a:r>
              <a:rPr lang="zh-TW" altLang="en-US" sz="2400" b="1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的互動</a:t>
            </a:r>
            <a:r>
              <a:rPr lang="zh-CN" altLang="en-US" sz="2400" b="1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而</a:t>
            </a:r>
            <a:r>
              <a:rPr lang="zh-TW" altLang="en-US" sz="2400" b="1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發展</a:t>
            </a:r>
            <a:r>
              <a:rPr lang="zh-CN" altLang="en-US" sz="2400" b="1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及建立出來的</a:t>
            </a:r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Bronfenbrenner, 1989</a:t>
            </a:r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lang="en-US" altLang="zh-CN" sz="2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indent="-457200">
              <a:buFont typeface="+mj-lt"/>
              <a:buAutoNum type="arabicPeriod"/>
            </a:pPr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互動是</a:t>
            </a:r>
            <a:r>
              <a:rPr lang="zh-CN" altLang="en-US" sz="2400" b="1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雙向</a:t>
            </a:r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的：不止環境會提供刺激和互動給個人，</a:t>
            </a:r>
            <a:r>
              <a:rPr lang="zh-CN" altLang="en-US" sz="2400" b="1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個人特質也影響個人從環境中得到什麽刺激和互動</a:t>
            </a:r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（如：性情、學習動機、心理抗逆力等）</a:t>
            </a:r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(Houston, 2017)</a:t>
            </a:r>
            <a:endParaRPr lang="en-US" altLang="zh-TW" sz="2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6EE18-FF4F-C514-8F7D-27838E0BF6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18</a:t>
            </a:fld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C11D8F-62B1-09DD-F40B-B7452ECB574A}"/>
              </a:ext>
            </a:extLst>
          </p:cNvPr>
          <p:cNvSpPr/>
          <p:nvPr/>
        </p:nvSpPr>
        <p:spPr>
          <a:xfrm>
            <a:off x="6053053" y="6019385"/>
            <a:ext cx="1602298" cy="3651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</a:rPr>
              <a:t>朋友、學校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1D8CC33-7D1B-6F38-EB17-400245551751}"/>
              </a:ext>
            </a:extLst>
          </p:cNvPr>
          <p:cNvSpPr/>
          <p:nvPr/>
        </p:nvSpPr>
        <p:spPr>
          <a:xfrm>
            <a:off x="6784382" y="6410409"/>
            <a:ext cx="870969" cy="365125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社區</a:t>
            </a:r>
            <a:endParaRPr lang="en-US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050" name="Picture 2" descr="立っている家族のイラスト | かわいいフリー素材集 いらすとや">
            <a:extLst>
              <a:ext uri="{FF2B5EF4-FFF2-40B4-BE49-F238E27FC236}">
                <a16:creationId xmlns:a16="http://schemas.microsoft.com/office/drawing/2014/main" id="{3A24D704-C530-FB1C-9B1F-586EB4916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599" y="3946740"/>
            <a:ext cx="1733267" cy="146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教師の検索結果 | かわいいフリー素材集 いらすとや">
            <a:extLst>
              <a:ext uri="{FF2B5EF4-FFF2-40B4-BE49-F238E27FC236}">
                <a16:creationId xmlns:a16="http://schemas.microsoft.com/office/drawing/2014/main" id="{CADAD014-96F4-3A08-158A-CA102DB55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01" y="5209001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モノのインターネットのイラスト | かわいいフリー素材集 いらすとや">
            <a:extLst>
              <a:ext uri="{FF2B5EF4-FFF2-40B4-BE49-F238E27FC236}">
                <a16:creationId xmlns:a16="http://schemas.microsoft.com/office/drawing/2014/main" id="{95601F03-9AFB-1135-223F-676B80FAD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694" y="5010764"/>
            <a:ext cx="2165843" cy="193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肩を組んでいる仲の良い男女のイラスト | かわいいフリー素材集 いらすとや">
            <a:extLst>
              <a:ext uri="{FF2B5EF4-FFF2-40B4-BE49-F238E27FC236}">
                <a16:creationId xmlns:a16="http://schemas.microsoft.com/office/drawing/2014/main" id="{EEEEF849-510F-E203-AB33-07EDA1DA8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114" y="3925087"/>
            <a:ext cx="2009254" cy="130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7B215F-1854-C50A-90C6-EB609CF2DF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5737" y="4190251"/>
            <a:ext cx="1185642" cy="143811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AC388D3-E92E-5996-D625-F46437CAF6BE}"/>
              </a:ext>
            </a:extLst>
          </p:cNvPr>
          <p:cNvSpPr/>
          <p:nvPr/>
        </p:nvSpPr>
        <p:spPr>
          <a:xfrm>
            <a:off x="5832254" y="5628361"/>
            <a:ext cx="787400" cy="365125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</a:rPr>
              <a:t>家庭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7709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4C269-21C5-9C53-48DE-12AE80EB4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FD4D39FD-FFBF-7D29-0394-F5EFB78E33B9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A04BFF39-61B8-172B-B110-7386E4B4D691}"/>
              </a:ext>
            </a:extLst>
          </p:cNvPr>
          <p:cNvSpPr/>
          <p:nvPr/>
        </p:nvSpPr>
        <p:spPr>
          <a:xfrm>
            <a:off x="0" y="312442"/>
            <a:ext cx="9579430" cy="924558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建立人力資本 </a:t>
            </a:r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(Human Capital)</a:t>
            </a:r>
            <a:r>
              <a:rPr lang="zh-CN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的重要性</a:t>
            </a:r>
            <a:endParaRPr lang="en-HK" sz="4000" dirty="0"/>
          </a:p>
        </p:txBody>
      </p: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2B9A1D67-CFC5-0D93-B5EA-6E230AB587C4}"/>
              </a:ext>
            </a:extLst>
          </p:cNvPr>
          <p:cNvSpPr/>
          <p:nvPr/>
        </p:nvSpPr>
        <p:spPr>
          <a:xfrm>
            <a:off x="9719621" y="160435"/>
            <a:ext cx="2398692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10" name="Rectangle: Rounded Corners 11">
            <a:extLst>
              <a:ext uri="{FF2B5EF4-FFF2-40B4-BE49-F238E27FC236}">
                <a16:creationId xmlns:a16="http://schemas.microsoft.com/office/drawing/2014/main" id="{83E902C8-F0B3-FAC3-D4F7-10A65996DE07}"/>
              </a:ext>
            </a:extLst>
          </p:cNvPr>
          <p:cNvSpPr/>
          <p:nvPr/>
        </p:nvSpPr>
        <p:spPr>
          <a:xfrm>
            <a:off x="647464" y="1662303"/>
            <a:ext cx="10668236" cy="18061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rabicPeriod"/>
            </a:pPr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發展人力資本能讓</a:t>
            </a: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</a:t>
            </a:r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人有更佳的社會適應力及生產力（例如：</a:t>
            </a:r>
            <a:r>
              <a:rPr lang="zh-CN" altLang="en-US" sz="2400" b="1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有更高教育</a:t>
            </a:r>
            <a:br>
              <a:rPr lang="en-US" altLang="zh-CN" sz="2400" b="1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2400" b="1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程度、社經地位，及減低行為偏差／犯罪機會</a:t>
            </a:r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 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Reynolds et al., 2010)</a:t>
            </a: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en-US" altLang="zh-TW" sz="2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indent="-457200">
              <a:buFont typeface="+mj-lt"/>
              <a:buAutoNum type="arabicPeriod"/>
            </a:pPr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越早發展人力資本益處越大，因為</a:t>
            </a:r>
            <a:r>
              <a:rPr lang="zh-CN" altLang="en-US" sz="2400" b="1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上一個人生階段的知識技能會</a:t>
            </a:r>
            <a:br>
              <a:rPr lang="en-US" altLang="zh-CN" sz="2400" b="1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2400" b="1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影響下一個階段所獲得的知識和技能</a:t>
            </a: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Reynolds et al., 2010)</a:t>
            </a: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en-US" altLang="zh-TW" sz="2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0064A3-713E-DC98-29B3-91F021800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19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2135CD-346A-5486-55BD-372D78F17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21" y="4061770"/>
            <a:ext cx="2165778" cy="26269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28826D-FDE7-68ED-7534-E1FBFDA60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3249" y="3748820"/>
            <a:ext cx="1378142" cy="29531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CA08E6-81E3-903B-33B2-BF958CA95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6209" y="3799033"/>
            <a:ext cx="1378142" cy="29531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960D3B-7A2F-9E1C-16CC-EF93A9FE6E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7595" y="3763192"/>
            <a:ext cx="1593808" cy="2924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B250B0D-FF28-3A29-43D4-6BA66C126E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9239" y="3624943"/>
            <a:ext cx="1289799" cy="31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80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61FF74E-E82B-4ADF-ACA4-1AF07D9C3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9168" y="1781793"/>
            <a:ext cx="9073663" cy="4639368"/>
          </a:xfrm>
          <a:effectLst/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CN" altLang="en-US" sz="30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透過</a:t>
            </a:r>
            <a:r>
              <a:rPr lang="zh-HK" altLang="en-US" sz="30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本</a:t>
            </a:r>
            <a:r>
              <a:rPr lang="zh-CN" altLang="en-US" sz="30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活動</a:t>
            </a:r>
            <a:r>
              <a:rPr lang="zh-TW" altLang="en-US" sz="30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，家長將能夠：</a:t>
            </a:r>
            <a:endParaRPr lang="en-US" sz="3000" b="1" dirty="0">
              <a:solidFill>
                <a:schemeClr val="accent6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lvl="0" indent="-514350">
              <a:lnSpc>
                <a:spcPct val="100000"/>
              </a:lnSpc>
              <a:buFont typeface="+mj-lt"/>
              <a:buAutoNum type="arabicPeriod"/>
            </a:pPr>
            <a:r>
              <a:rPr lang="zh-TW" altLang="en-US" sz="30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了解青少年</a:t>
            </a:r>
            <a:r>
              <a:rPr lang="zh-CN" altLang="en-US" sz="30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升讀</a:t>
            </a:r>
            <a:r>
              <a:rPr lang="zh-TW" altLang="en-US" sz="30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</a:t>
            </a:r>
            <a:r>
              <a:rPr lang="zh-CN" altLang="en-US" sz="30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後，步入</a:t>
            </a:r>
            <a:r>
              <a:rPr lang="zh-CN" altLang="en-US" sz="3000" b="1" dirty="0">
                <a:solidFill>
                  <a:schemeClr val="accent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另一個成長階段</a:t>
            </a:r>
            <a:br>
              <a:rPr lang="en-US" altLang="zh-CN" sz="3000" b="1" dirty="0">
                <a:solidFill>
                  <a:schemeClr val="accent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3000" b="1" dirty="0">
                <a:solidFill>
                  <a:schemeClr val="accent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所</a:t>
            </a:r>
            <a:r>
              <a:rPr lang="zh-TW" altLang="en-US" sz="3000" b="1" dirty="0">
                <a:solidFill>
                  <a:schemeClr val="accent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面對的改變（包括自身及環境）</a:t>
            </a:r>
            <a:r>
              <a:rPr lang="zh-TW" altLang="en-US" sz="30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，以及</a:t>
            </a:r>
            <a:r>
              <a:rPr lang="zh-CN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</a:t>
            </a:r>
            <a:br>
              <a:rPr lang="en-US" altLang="zh-CN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HK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有效</a:t>
            </a: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支援</a:t>
            </a:r>
            <a:r>
              <a:rPr lang="zh-TW" altLang="en-US" sz="30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青少年</a:t>
            </a: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子女</a:t>
            </a:r>
            <a:r>
              <a:rPr lang="zh-TW" altLang="en-US" sz="3000" b="1" dirty="0">
                <a:solidFill>
                  <a:schemeClr val="accent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應對</a:t>
            </a:r>
            <a:r>
              <a:rPr lang="zh-CN" altLang="en-US" sz="3000" b="1" dirty="0">
                <a:solidFill>
                  <a:schemeClr val="accent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這些</a:t>
            </a:r>
            <a:r>
              <a:rPr lang="zh-TW" altLang="en-US" sz="3000" b="1" dirty="0">
                <a:solidFill>
                  <a:schemeClr val="accent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挑戰</a:t>
            </a:r>
            <a:endParaRPr lang="en-US" sz="3000" b="1" dirty="0">
              <a:solidFill>
                <a:schemeClr val="accent6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lvl="0" indent="-514350">
              <a:lnSpc>
                <a:spcPct val="100000"/>
              </a:lnSpc>
              <a:buFont typeface="+mj-lt"/>
              <a:buAutoNum type="arabicPeriod"/>
            </a:pPr>
            <a:r>
              <a:rPr lang="zh-CN" altLang="en-US" sz="30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認識如何支援青少年子女</a:t>
            </a:r>
            <a:r>
              <a:rPr lang="zh-CN" altLang="en-US" sz="3000" b="1" dirty="0">
                <a:solidFill>
                  <a:schemeClr val="accent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建立及善用人力和社會資本</a:t>
            </a:r>
            <a:r>
              <a:rPr lang="zh-CN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，並建立</a:t>
            </a:r>
            <a:r>
              <a:rPr lang="zh-CN" altLang="en-US" sz="3000" b="1" dirty="0">
                <a:solidFill>
                  <a:schemeClr val="accent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良師益友關係</a:t>
            </a:r>
            <a:r>
              <a:rPr lang="zh-CN" altLang="en-US" sz="30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以促進正面發展</a:t>
            </a:r>
            <a:endParaRPr lang="en-US" sz="3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zh-TW" altLang="en-US" sz="30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掌握與青少年子女保持</a:t>
            </a:r>
            <a:r>
              <a:rPr lang="zh-TW" altLang="en-US" sz="3000" b="1" dirty="0">
                <a:solidFill>
                  <a:schemeClr val="accent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良好關係</a:t>
            </a:r>
            <a:r>
              <a:rPr lang="zh-CN" altLang="en-US" sz="3000" b="1" dirty="0">
                <a:solidFill>
                  <a:schemeClr val="accent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zh-TW" altLang="en-US" sz="3000" b="1" dirty="0">
                <a:solidFill>
                  <a:schemeClr val="accent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方法</a:t>
            </a:r>
            <a:r>
              <a:rPr lang="zh-TW" altLang="en-US" sz="30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，以及</a:t>
            </a:r>
            <a:br>
              <a:rPr lang="en-US" altLang="zh-TW" sz="30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0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了解在青少年成長階段應為他們提供的</a:t>
            </a:r>
            <a:r>
              <a:rPr lang="zh-TW" altLang="en-US" sz="3000" b="1" dirty="0">
                <a:solidFill>
                  <a:schemeClr val="accent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適切支援及引導</a:t>
            </a:r>
            <a:endParaRPr lang="en-HK" dirty="0"/>
          </a:p>
          <a:p>
            <a:pPr marL="0" indent="0">
              <a:lnSpc>
                <a:spcPct val="150000"/>
              </a:lnSpc>
              <a:buNone/>
            </a:pPr>
            <a:endParaRPr lang="en-HK" dirty="0"/>
          </a:p>
          <a:p>
            <a:pPr marL="514350" indent="-514350">
              <a:buFont typeface="+mj-lt"/>
              <a:buAutoNum type="arabicPeriod"/>
            </a:pPr>
            <a:endParaRPr lang="en-HK" dirty="0"/>
          </a:p>
          <a:p>
            <a:pPr marL="0" indent="0">
              <a:buNone/>
            </a:pPr>
            <a:endParaRPr lang="en-HK" dirty="0"/>
          </a:p>
        </p:txBody>
      </p:sp>
      <p:sp>
        <p:nvSpPr>
          <p:cNvPr id="4" name="副標題 9">
            <a:extLst>
              <a:ext uri="{FF2B5EF4-FFF2-40B4-BE49-F238E27FC236}">
                <a16:creationId xmlns:a16="http://schemas.microsoft.com/office/drawing/2014/main" id="{B0A7869E-61FD-436D-84B6-70AE933B66C7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EFBA25BB-470B-4C75-90D9-ABCE301B74EE}"/>
              </a:ext>
            </a:extLst>
          </p:cNvPr>
          <p:cNvSpPr/>
          <p:nvPr/>
        </p:nvSpPr>
        <p:spPr>
          <a:xfrm>
            <a:off x="1532801" y="802242"/>
            <a:ext cx="8759222" cy="761488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活動</a:t>
            </a:r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目標</a:t>
            </a:r>
            <a:endParaRPr lang="en-HK" sz="4400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33FEBDDB-F539-4DA0-A276-A21782F74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169" y="802242"/>
            <a:ext cx="768927" cy="768927"/>
          </a:xfrm>
          <a:prstGeom prst="rect">
            <a:avLst/>
          </a:prstGeom>
        </p:spPr>
      </p:pic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E9FD2F6D-A363-46AB-8A58-8517DB5E3EDF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19ABE2-6199-A806-9065-2AA6A99785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625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43A08-4CB0-DD42-C30D-E23BDE4AE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B3EAB87-49E0-F8CE-26AC-CD07617C4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0290" y="3934908"/>
            <a:ext cx="1899205" cy="2545217"/>
          </a:xfrm>
          <a:prstGeom prst="rect">
            <a:avLst/>
          </a:prstGeom>
        </p:spPr>
      </p:pic>
      <p:sp>
        <p:nvSpPr>
          <p:cNvPr id="4" name="副標題 9">
            <a:extLst>
              <a:ext uri="{FF2B5EF4-FFF2-40B4-BE49-F238E27FC236}">
                <a16:creationId xmlns:a16="http://schemas.microsoft.com/office/drawing/2014/main" id="{E6C91C54-FB76-4946-A4CC-E678E0E9DA90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FCCF7F70-E0E8-71C9-81B7-18FA0567AEE5}"/>
              </a:ext>
            </a:extLst>
          </p:cNvPr>
          <p:cNvSpPr/>
          <p:nvPr/>
        </p:nvSpPr>
        <p:spPr>
          <a:xfrm>
            <a:off x="0" y="336959"/>
            <a:ext cx="8548357" cy="924558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社會資本 </a:t>
            </a:r>
            <a:r>
              <a:rPr lang="en-US" altLang="zh-CN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(Social Capital)</a:t>
            </a:r>
            <a:endParaRPr lang="en-HK" sz="4400" dirty="0"/>
          </a:p>
        </p:txBody>
      </p: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618BBAE7-AA36-3F89-0FDD-0F19A16CA2A3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10" name="Rectangle: Rounded Corners 11">
            <a:extLst>
              <a:ext uri="{FF2B5EF4-FFF2-40B4-BE49-F238E27FC236}">
                <a16:creationId xmlns:a16="http://schemas.microsoft.com/office/drawing/2014/main" id="{B995BA5A-E62E-69F6-551B-34047FB044B7}"/>
              </a:ext>
            </a:extLst>
          </p:cNvPr>
          <p:cNvSpPr/>
          <p:nvPr/>
        </p:nvSpPr>
        <p:spPr>
          <a:xfrm>
            <a:off x="975877" y="1467131"/>
            <a:ext cx="10240246" cy="22311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Font typeface="+mj-lt"/>
              <a:buAutoNum type="arabicPeriod"/>
            </a:pPr>
            <a:r>
              <a:rPr lang="zh-CN" altLang="en-US" sz="26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能夠提供</a:t>
            </a:r>
            <a:r>
              <a:rPr lang="zh-TW" altLang="en-US" sz="26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實際或潛在資源</a:t>
            </a:r>
            <a:r>
              <a:rPr lang="zh-CN" altLang="en-US" sz="26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zh-TW" altLang="en-US" sz="26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關係</a:t>
            </a:r>
            <a:r>
              <a:rPr lang="zh-CN" altLang="en-US" sz="26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及社會組織</a:t>
            </a:r>
            <a:r>
              <a:rPr lang="zh-CN" altLang="en-US" sz="2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2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有助於</a:t>
            </a:r>
            <a:r>
              <a:rPr lang="zh-TW" altLang="en-US" sz="26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推進個人和團體</a:t>
            </a:r>
            <a:r>
              <a:rPr lang="zh-CN" altLang="en-US" sz="26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發展</a:t>
            </a:r>
            <a:r>
              <a:rPr lang="zh-CN" altLang="en-US" sz="2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／達到</a:t>
            </a:r>
            <a:r>
              <a:rPr lang="zh-TW" altLang="en-US" sz="2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目標</a:t>
            </a:r>
            <a:r>
              <a:rPr lang="zh-CN" altLang="en-US" sz="2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(Bourdieu, 1986; Coleman, 1988)</a:t>
            </a:r>
            <a:r>
              <a:rPr lang="zh-CN" altLang="en-US" sz="2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en-US" altLang="zh-CN" sz="2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26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家庭</a:t>
            </a:r>
            <a:r>
              <a:rPr lang="zh-TW" altLang="en-US" sz="2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是</a:t>
            </a:r>
            <a:r>
              <a:rPr lang="zh-CN" altLang="en-US" sz="2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建立</a:t>
            </a:r>
            <a:r>
              <a:rPr lang="zh-TW" altLang="en-US" sz="2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社會資本的</a:t>
            </a:r>
            <a:r>
              <a:rPr lang="zh-CN" altLang="en-US" sz="26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基礎</a:t>
            </a:r>
            <a:r>
              <a:rPr lang="zh-TW" altLang="en-US" sz="2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r>
              <a:rPr lang="zh-CN" altLang="en-US" sz="2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另外，</a:t>
            </a:r>
            <a:r>
              <a:rPr lang="zh-CN" altLang="en-US" sz="26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學校／社會組織</a:t>
            </a:r>
            <a:r>
              <a:rPr lang="zh-CN" altLang="en-US" sz="2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都可以讓</a:t>
            </a:r>
            <a:br>
              <a:rPr lang="en-US" altLang="zh-CN" sz="2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2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個人獲得更多資源，並促進其發展 </a:t>
            </a:r>
            <a:r>
              <a:rPr lang="en-US" altLang="zh-CN" sz="2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(OECD, 2001; Houston, 2017) </a:t>
            </a:r>
            <a:endParaRPr lang="en-US" altLang="zh-TW" sz="2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4322A4-90AB-43F7-31D6-885D3100CA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20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888E883-AF7F-9F79-8571-2F19DFACD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611" y="4601254"/>
            <a:ext cx="2522337" cy="2128222"/>
          </a:xfrm>
          <a:prstGeom prst="rect">
            <a:avLst/>
          </a:prstGeom>
        </p:spPr>
      </p:pic>
      <p:pic>
        <p:nvPicPr>
          <p:cNvPr id="18" name="Picture 2" descr="肩を組んでいる仲の良い男女のイラスト | かわいいフリー素材集 いらすとや">
            <a:extLst>
              <a:ext uri="{FF2B5EF4-FFF2-40B4-BE49-F238E27FC236}">
                <a16:creationId xmlns:a16="http://schemas.microsoft.com/office/drawing/2014/main" id="{9609BE3E-6243-477E-6F17-B79FCA390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210" y="4111027"/>
            <a:ext cx="3539218" cy="185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並んだ教師のイラスト">
            <a:extLst>
              <a:ext uri="{FF2B5EF4-FFF2-40B4-BE49-F238E27FC236}">
                <a16:creationId xmlns:a16="http://schemas.microsoft.com/office/drawing/2014/main" id="{88D4AD05-25E7-DCF8-DC92-580872EE9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972" y="4616001"/>
            <a:ext cx="2450088" cy="200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5DF4001-C4D6-6815-0D6D-55CB86746395}"/>
              </a:ext>
            </a:extLst>
          </p:cNvPr>
          <p:cNvSpPr/>
          <p:nvPr/>
        </p:nvSpPr>
        <p:spPr>
          <a:xfrm>
            <a:off x="1860127" y="4045435"/>
            <a:ext cx="1522020" cy="5049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家人／家庭</a:t>
            </a:r>
            <a:endParaRPr lang="en-US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D522843-E2F0-05E6-D7F6-0436015EF0B8}"/>
              </a:ext>
            </a:extLst>
          </p:cNvPr>
          <p:cNvSpPr/>
          <p:nvPr/>
        </p:nvSpPr>
        <p:spPr>
          <a:xfrm>
            <a:off x="4832723" y="6002741"/>
            <a:ext cx="1077564" cy="4409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朋友</a:t>
            </a:r>
            <a:endParaRPr lang="en-US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324914C-85C0-36BF-CD5D-C630ECE0C1A8}"/>
              </a:ext>
            </a:extLst>
          </p:cNvPr>
          <p:cNvSpPr/>
          <p:nvPr/>
        </p:nvSpPr>
        <p:spPr>
          <a:xfrm>
            <a:off x="7021135" y="5980239"/>
            <a:ext cx="1668014" cy="5068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老師／導師</a:t>
            </a:r>
            <a:endParaRPr lang="en-US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096" name="Rectangle 4095">
            <a:extLst>
              <a:ext uri="{FF2B5EF4-FFF2-40B4-BE49-F238E27FC236}">
                <a16:creationId xmlns:a16="http://schemas.microsoft.com/office/drawing/2014/main" id="{F4B2868E-0C01-8A58-AAF9-AC0D2828F121}"/>
              </a:ext>
            </a:extLst>
          </p:cNvPr>
          <p:cNvSpPr/>
          <p:nvPr/>
        </p:nvSpPr>
        <p:spPr>
          <a:xfrm>
            <a:off x="7966026" y="4096280"/>
            <a:ext cx="2203497" cy="5049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學校／社會組織</a:t>
            </a:r>
            <a:endParaRPr lang="en-US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83503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44FC8-AD8D-FC6B-DEB4-04E02F3C0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1CC4C09D-9309-5A11-EAEB-687A0986881A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38F419BD-F58D-B3E0-B234-CC99181BF0C1}"/>
              </a:ext>
            </a:extLst>
          </p:cNvPr>
          <p:cNvSpPr/>
          <p:nvPr/>
        </p:nvSpPr>
        <p:spPr>
          <a:xfrm>
            <a:off x="0" y="336959"/>
            <a:ext cx="8548357" cy="924558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社會資本 </a:t>
            </a:r>
            <a:r>
              <a:rPr lang="en-US" altLang="zh-CN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(Social Capital) </a:t>
            </a:r>
            <a:r>
              <a:rPr lang="zh-CN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的建立</a:t>
            </a:r>
            <a:endParaRPr lang="en-HK" sz="4400" dirty="0"/>
          </a:p>
        </p:txBody>
      </p: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3EA4F6D4-935D-DB99-5958-582052FF10CE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10" name="Rectangle: Rounded Corners 11">
            <a:extLst>
              <a:ext uri="{FF2B5EF4-FFF2-40B4-BE49-F238E27FC236}">
                <a16:creationId xmlns:a16="http://schemas.microsoft.com/office/drawing/2014/main" id="{3FC95854-4D6E-1F8F-36F2-FB1DBC1BB305}"/>
              </a:ext>
            </a:extLst>
          </p:cNvPr>
          <p:cNvSpPr/>
          <p:nvPr/>
        </p:nvSpPr>
        <p:spPr>
          <a:xfrm>
            <a:off x="864074" y="1451806"/>
            <a:ext cx="10463851" cy="50819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Font typeface="+mj-lt"/>
              <a:buAutoNum type="arabicPeriod"/>
            </a:pPr>
            <a:r>
              <a:rPr lang="zh-CN" altLang="en-US" sz="28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家庭提供養育</a:t>
            </a:r>
            <a:r>
              <a:rPr lang="zh-CN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endParaRPr lang="en-US" altLang="zh-CN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971550" lvl="1" indent="-514350">
              <a:buFont typeface="+mj-lt"/>
              <a:buAutoNum type="alphaLcParenR"/>
            </a:pPr>
            <a:r>
              <a:rPr lang="zh-CN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家長雙方都能投入育兒</a:t>
            </a:r>
            <a:r>
              <a:rPr lang="zh-CN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，子女能獲得更多資源發展 </a:t>
            </a:r>
            <a:r>
              <a:rPr lang="en-US" altLang="zh-CN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(OECD, 2001)</a:t>
            </a:r>
          </a:p>
          <a:p>
            <a:pPr marL="971550" lvl="1" indent="-514350">
              <a:buFont typeface="+mj-lt"/>
              <a:buAutoNum type="alphaLcParenR"/>
            </a:pPr>
            <a:r>
              <a:rPr lang="zh-CN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家長透過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家長教育可提升育兒知識</a:t>
            </a:r>
            <a:r>
              <a:rPr lang="zh-CN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，讓家長更懂得如何</a:t>
            </a:r>
            <a:br>
              <a:rPr lang="en-US" altLang="zh-CN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協助子女正面發展</a:t>
            </a:r>
            <a:r>
              <a:rPr lang="zh-CN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(Houston, 2017;</a:t>
            </a:r>
            <a:r>
              <a:rPr lang="zh-CN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Attanasio </a:t>
            </a:r>
            <a:r>
              <a:rPr lang="en-US" altLang="zh-CN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et al., </a:t>
            </a:r>
            <a:r>
              <a:rPr 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2021)</a:t>
            </a:r>
            <a:endParaRPr lang="en-US" altLang="zh-CN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CN" altLang="en-US" sz="28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鼓勵個人與家庭以外的人士或組織建立關係</a:t>
            </a:r>
            <a:r>
              <a:rPr lang="zh-CN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(OECD, 2001)</a:t>
            </a:r>
            <a:r>
              <a:rPr lang="zh-CN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，例如：</a:t>
            </a:r>
            <a:endParaRPr lang="en-US" altLang="zh-CN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971550" lvl="1" indent="-514350">
              <a:buFont typeface="+mj-lt"/>
              <a:buAutoNum type="alphaLcParenR"/>
            </a:pPr>
            <a:r>
              <a:rPr lang="zh-CN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鼓勵善用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學校資源</a:t>
            </a:r>
            <a:r>
              <a:rPr lang="zh-CN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發展個人知識及技能</a:t>
            </a:r>
            <a:endParaRPr lang="en-US" altLang="zh-CN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971550" lvl="1" indent="-514350">
              <a:buFont typeface="+mj-lt"/>
              <a:buAutoNum type="alphaLcParenR"/>
            </a:pPr>
            <a:r>
              <a:rPr lang="zh-CN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良師益友</a:t>
            </a:r>
            <a:r>
              <a:rPr lang="zh-CN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建立關係</a:t>
            </a:r>
            <a:endParaRPr lang="en-US" altLang="zh-CN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971550" lvl="1" indent="-514350">
              <a:buFont typeface="+mj-lt"/>
              <a:buAutoNum type="alphaLcParenR"/>
            </a:pPr>
            <a:r>
              <a:rPr lang="zh-CN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參加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師友計劃</a:t>
            </a:r>
            <a:r>
              <a:rPr lang="zh-CN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和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有益身心的社區團體</a:t>
            </a:r>
            <a:endParaRPr lang="en-US" altLang="zh-CN" sz="2800" b="1" dirty="0">
              <a:solidFill>
                <a:srgbClr val="00B05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04EBBD-3B0D-CC13-DC19-05605901B0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09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8D1DA-E699-02EB-0BED-2571EE892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E4C912FE-05F0-D8B3-9D7F-D022E64A945E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3A7A908C-4D98-506A-8529-0720CA3BC16E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13CCDD-75BC-6ADE-D36C-8906B2118F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22</a:t>
            </a:fld>
            <a:endParaRPr lang="en-US" dirty="0"/>
          </a:p>
        </p:txBody>
      </p:sp>
      <p:sp>
        <p:nvSpPr>
          <p:cNvPr id="1024" name="Rectangle 1023">
            <a:extLst>
              <a:ext uri="{FF2B5EF4-FFF2-40B4-BE49-F238E27FC236}">
                <a16:creationId xmlns:a16="http://schemas.microsoft.com/office/drawing/2014/main" id="{FFB6787D-7D55-66AF-12B8-BBFA08DCAECF}"/>
              </a:ext>
            </a:extLst>
          </p:cNvPr>
          <p:cNvSpPr/>
          <p:nvPr/>
        </p:nvSpPr>
        <p:spPr>
          <a:xfrm>
            <a:off x="1653123" y="3243919"/>
            <a:ext cx="2769776" cy="5265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家庭提供的資源</a:t>
            </a:r>
            <a:endParaRPr lang="en-US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9" name="Picture 8" descr="家庭教師のイラスト（男性・男の子）">
            <a:extLst>
              <a:ext uri="{FF2B5EF4-FFF2-40B4-BE49-F238E27FC236}">
                <a16:creationId xmlns:a16="http://schemas.microsoft.com/office/drawing/2014/main" id="{45F17F35-8023-B2EA-4E94-733BC55A0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78" y="5212152"/>
            <a:ext cx="1132399" cy="1218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図書館のイラスト「レンガ造りの図書館」 | かわいいフリー素材集 ...">
            <a:extLst>
              <a:ext uri="{FF2B5EF4-FFF2-40B4-BE49-F238E27FC236}">
                <a16:creationId xmlns:a16="http://schemas.microsoft.com/office/drawing/2014/main" id="{78A611E0-20B9-D9F5-1BC7-DE82610735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880" y="4151452"/>
            <a:ext cx="1498146" cy="1144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1" name="Picture 5" descr="コンピューター | かわいいフリー素材集 いらすとや">
            <a:extLst>
              <a:ext uri="{FF2B5EF4-FFF2-40B4-BE49-F238E27FC236}">
                <a16:creationId xmlns:a16="http://schemas.microsoft.com/office/drawing/2014/main" id="{AFC1ED35-E656-1815-1D6B-7F3519C04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683" y="4041948"/>
            <a:ext cx="1253543" cy="125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積み重なった本のイラスト | かわいいフリー素材集 いらすとや">
            <a:extLst>
              <a:ext uri="{FF2B5EF4-FFF2-40B4-BE49-F238E27FC236}">
                <a16:creationId xmlns:a16="http://schemas.microsoft.com/office/drawing/2014/main" id="{33046518-968A-FF95-0828-AD5DDDA6C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22" y="4167154"/>
            <a:ext cx="1132399" cy="100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テニスのコーチのイラスト | かわいいフリー素材集 いらすとや">
            <a:extLst>
              <a:ext uri="{FF2B5EF4-FFF2-40B4-BE49-F238E27FC236}">
                <a16:creationId xmlns:a16="http://schemas.microsoft.com/office/drawing/2014/main" id="{66055FFC-CC23-6AF5-3434-52485C379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819" y="5269248"/>
            <a:ext cx="1322895" cy="125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入学式のイラスト「男の子と家族」">
            <a:extLst>
              <a:ext uri="{FF2B5EF4-FFF2-40B4-BE49-F238E27FC236}">
                <a16:creationId xmlns:a16="http://schemas.microsoft.com/office/drawing/2014/main" id="{DFDFAFEB-B364-9983-185A-B6417FBDE3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837" y="4019422"/>
            <a:ext cx="1223510" cy="1223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家族会議のイラスト | かわいいフリー素材集 いらすとや">
            <a:extLst>
              <a:ext uri="{FF2B5EF4-FFF2-40B4-BE49-F238E27FC236}">
                <a16:creationId xmlns:a16="http://schemas.microsoft.com/office/drawing/2014/main" id="{E9F2A426-1CC5-CEB7-5711-A67688F942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090" y="5497526"/>
            <a:ext cx="1624204" cy="85370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B33CE3F-EC37-470C-C15E-ECEF9C1D9060}"/>
              </a:ext>
            </a:extLst>
          </p:cNvPr>
          <p:cNvSpPr/>
          <p:nvPr/>
        </p:nvSpPr>
        <p:spPr>
          <a:xfrm>
            <a:off x="7579817" y="3268128"/>
            <a:ext cx="3235216" cy="4881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學校／社會組織提供的資源</a:t>
            </a:r>
            <a:endParaRPr lang="en-US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111" name="Picture 15" descr="中学・高校の授業のイラスト">
            <a:extLst>
              <a:ext uri="{FF2B5EF4-FFF2-40B4-BE49-F238E27FC236}">
                <a16:creationId xmlns:a16="http://schemas.microsoft.com/office/drawing/2014/main" id="{9D384A1B-BC65-C06F-DF45-4CE58D9EB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005" y="4015234"/>
            <a:ext cx="1482795" cy="138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17" descr="修学旅行の検索結果 | かわいいフリー素材集 いらすとや">
            <a:extLst>
              <a:ext uri="{FF2B5EF4-FFF2-40B4-BE49-F238E27FC236}">
                <a16:creationId xmlns:a16="http://schemas.microsoft.com/office/drawing/2014/main" id="{E3278F8B-B57F-82C2-47CC-9A58C0F5A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273" y="5295491"/>
            <a:ext cx="1388301" cy="138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 descr="絵を見る女性のイラスト「美術館で絵画鑑賞」 | かわいいフリー素材集 ...">
            <a:extLst>
              <a:ext uri="{FF2B5EF4-FFF2-40B4-BE49-F238E27FC236}">
                <a16:creationId xmlns:a16="http://schemas.microsoft.com/office/drawing/2014/main" id="{50C507D4-0AC3-A3C8-607D-26D9C6B2E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679" y="5370922"/>
            <a:ext cx="1144039" cy="114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7" name="Picture 21" descr="学芸会のイラスト | かわいいフリー素材集 いらすとや">
            <a:extLst>
              <a:ext uri="{FF2B5EF4-FFF2-40B4-BE49-F238E27FC236}">
                <a16:creationId xmlns:a16="http://schemas.microsoft.com/office/drawing/2014/main" id="{B352888B-CDEC-35D1-12E1-4CD52DACC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005" y="5497526"/>
            <a:ext cx="1624204" cy="111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9" name="Picture 23" descr="図書館の中のイラスト | かわいいフリー素材集 いらすとや">
            <a:extLst>
              <a:ext uri="{FF2B5EF4-FFF2-40B4-BE49-F238E27FC236}">
                <a16:creationId xmlns:a16="http://schemas.microsoft.com/office/drawing/2014/main" id="{58F119CC-FE4C-F33D-FD53-B84C1EEE2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200" y="4120428"/>
            <a:ext cx="1388301" cy="120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43FDAD-9FBC-F31F-DBC5-F45E097B6E9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35349" y="5537994"/>
            <a:ext cx="1388302" cy="1100230"/>
          </a:xfrm>
          <a:prstGeom prst="rect">
            <a:avLst/>
          </a:prstGeom>
        </p:spPr>
      </p:pic>
      <p:sp>
        <p:nvSpPr>
          <p:cNvPr id="2" name="矩形: 圓角 12">
            <a:extLst>
              <a:ext uri="{FF2B5EF4-FFF2-40B4-BE49-F238E27FC236}">
                <a16:creationId xmlns:a16="http://schemas.microsoft.com/office/drawing/2014/main" id="{4FA5EEEC-CE00-BA32-11BF-0B6CEA356FD7}"/>
              </a:ext>
            </a:extLst>
          </p:cNvPr>
          <p:cNvSpPr/>
          <p:nvPr/>
        </p:nvSpPr>
        <p:spPr>
          <a:xfrm>
            <a:off x="0" y="336959"/>
            <a:ext cx="9131709" cy="924558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建立社會資本 </a:t>
            </a:r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(Social Capital) </a:t>
            </a:r>
            <a:r>
              <a:rPr lang="zh-CN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的重要性</a:t>
            </a:r>
            <a:endParaRPr lang="en-HK" sz="3600" dirty="0"/>
          </a:p>
        </p:txBody>
      </p:sp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4E08A6F2-8987-82BF-4DBF-8C6621BCB319}"/>
              </a:ext>
            </a:extLst>
          </p:cNvPr>
          <p:cNvSpPr/>
          <p:nvPr/>
        </p:nvSpPr>
        <p:spPr>
          <a:xfrm>
            <a:off x="831688" y="1526791"/>
            <a:ext cx="10528624" cy="129239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社會資本能</a:t>
            </a:r>
            <a:r>
              <a:rPr lang="zh-CN" altLang="en-US" sz="28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提供資源，以提升個人的人力資本</a:t>
            </a:r>
            <a:r>
              <a:rPr lang="zh-CN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，有助個人的積極正面發展，長遠也有利整個團體及社會的發展 </a:t>
            </a:r>
            <a:r>
              <a:rPr lang="en-US" altLang="zh-CN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(Dinda, 2008)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8EFADC-D594-8849-D5E8-18C479048CA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46311" y="4024286"/>
            <a:ext cx="1302228" cy="130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09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61FF74E-E82B-4ADF-ACA4-1AF07D9C3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7714" y="2365897"/>
            <a:ext cx="8473982" cy="4208273"/>
          </a:xfrm>
          <a:effectLst/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sz="3200" b="1" dirty="0">
                <a:highlight>
                  <a:srgbClr val="CCECFF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短期</a:t>
            </a:r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zh-TW" altLang="en-US" sz="3200" b="1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適應不良</a:t>
            </a:r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32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可能出現</a:t>
            </a:r>
            <a:r>
              <a:rPr lang="zh-TW" altLang="en-US" sz="3200" b="1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心理</a:t>
            </a:r>
            <a:r>
              <a:rPr lang="zh-CN" altLang="en-US" sz="3200" b="1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或缺課問題</a:t>
            </a:r>
            <a:r>
              <a:rPr lang="zh-TW" altLang="en-US" sz="32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以逃避來應付</a:t>
            </a:r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</a:t>
            </a:r>
            <a:r>
              <a:rPr lang="zh-TW" altLang="en-US" sz="32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環境的挑戰</a:t>
            </a:r>
            <a:endParaRPr lang="en-US" altLang="zh-TW" sz="3200" b="1" dirty="0">
              <a:solidFill>
                <a:schemeClr val="accent6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indent="-457200">
              <a:buFont typeface="+mj-lt"/>
              <a:buAutoNum type="arabicPeriod"/>
            </a:pPr>
            <a:endParaRPr lang="en-US" altLang="zh-TW" sz="3200" b="1" dirty="0">
              <a:solidFill>
                <a:schemeClr val="accent6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sz="3200" b="1" dirty="0">
                <a:highlight>
                  <a:srgbClr val="F0D9FD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長</a:t>
            </a:r>
            <a:r>
              <a:rPr lang="zh-CN" altLang="en-US" sz="3200" b="1" dirty="0">
                <a:highlight>
                  <a:srgbClr val="F0D9FD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期</a:t>
            </a:r>
            <a:r>
              <a:rPr lang="zh-TW" altLang="en-US" sz="32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：可能會</a:t>
            </a:r>
            <a:r>
              <a:rPr lang="zh-TW" altLang="en-US" sz="32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削弱青少年的競爭力</a:t>
            </a:r>
            <a:r>
              <a:rPr lang="zh-TW" altLang="en-US" sz="32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，令他們</a:t>
            </a:r>
            <a:r>
              <a:rPr lang="zh-HK" altLang="en-US" sz="32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難以</a:t>
            </a:r>
            <a:r>
              <a:rPr lang="zh-TW" altLang="en-US" sz="32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應對</a:t>
            </a:r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未來成人</a:t>
            </a:r>
            <a:r>
              <a:rPr lang="zh-TW" altLang="en-US" sz="32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階段的挑戰</a:t>
            </a:r>
            <a:br>
              <a:rPr lang="zh-TW" altLang="en-US" sz="30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endParaRPr lang="zh-TW" altLang="en-US" sz="3000" b="1" dirty="0">
              <a:solidFill>
                <a:schemeClr val="accent6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lvl="0" indent="-514350">
              <a:lnSpc>
                <a:spcPct val="100000"/>
              </a:lnSpc>
              <a:buFont typeface="+mj-lt"/>
              <a:buAutoNum type="arabicPeriod"/>
            </a:pPr>
            <a:endParaRPr lang="zh-TW" altLang="en-US" b="1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en-HK" dirty="0"/>
          </a:p>
          <a:p>
            <a:pPr marL="0" indent="0">
              <a:lnSpc>
                <a:spcPct val="150000"/>
              </a:lnSpc>
              <a:buNone/>
            </a:pPr>
            <a:endParaRPr lang="en-HK" dirty="0"/>
          </a:p>
          <a:p>
            <a:pPr marL="514350" indent="-514350">
              <a:buFont typeface="+mj-lt"/>
              <a:buAutoNum type="arabicPeriod"/>
            </a:pPr>
            <a:endParaRPr lang="en-HK" dirty="0"/>
          </a:p>
          <a:p>
            <a:pPr marL="0" indent="0">
              <a:buNone/>
            </a:pPr>
            <a:endParaRPr lang="en-HK" dirty="0"/>
          </a:p>
        </p:txBody>
      </p:sp>
      <p:sp>
        <p:nvSpPr>
          <p:cNvPr id="4" name="副標題 9">
            <a:extLst>
              <a:ext uri="{FF2B5EF4-FFF2-40B4-BE49-F238E27FC236}">
                <a16:creationId xmlns:a16="http://schemas.microsoft.com/office/drawing/2014/main" id="{B0A7869E-61FD-436D-84B6-70AE933B66C7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EFBA25BB-470B-4C75-90D9-ABCE301B74EE}"/>
              </a:ext>
            </a:extLst>
          </p:cNvPr>
          <p:cNvSpPr/>
          <p:nvPr/>
        </p:nvSpPr>
        <p:spPr>
          <a:xfrm>
            <a:off x="1616416" y="705193"/>
            <a:ext cx="8759222" cy="1226771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支援青少年子女應對新挑戰 </a:t>
            </a:r>
            <a:r>
              <a:rPr lang="en-US" altLang="zh-TW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: </a:t>
            </a:r>
            <a:br>
              <a:rPr lang="en-US" altLang="zh-TW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CN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缺乏能力應對新環境中挑戰的影響</a:t>
            </a:r>
            <a:endParaRPr lang="en-HK" sz="4000" dirty="0">
              <a:solidFill>
                <a:schemeClr val="bg1"/>
              </a:solidFill>
            </a:endParaRPr>
          </a:p>
        </p:txBody>
      </p: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E9FD2F6D-A363-46AB-8A58-8517DB5E3EDF}"/>
              </a:ext>
            </a:extLst>
          </p:cNvPr>
          <p:cNvSpPr/>
          <p:nvPr/>
        </p:nvSpPr>
        <p:spPr>
          <a:xfrm>
            <a:off x="9428702" y="11964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pic>
        <p:nvPicPr>
          <p:cNvPr id="16" name="Picture 5" descr="登校拒否の女の子のイラスト">
            <a:extLst>
              <a:ext uri="{FF2B5EF4-FFF2-40B4-BE49-F238E27FC236}">
                <a16:creationId xmlns:a16="http://schemas.microsoft.com/office/drawing/2014/main" id="{04CF4141-387A-4FFB-B199-921575AF8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01" y="2365897"/>
            <a:ext cx="1627666" cy="16276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F4DAEC-D341-2BAA-C629-51EB64BC7F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23</a:t>
            </a:fld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79C31AE-3F5E-206F-9972-2979DFFB88F8}"/>
              </a:ext>
            </a:extLst>
          </p:cNvPr>
          <p:cNvSpPr/>
          <p:nvPr/>
        </p:nvSpPr>
        <p:spPr>
          <a:xfrm>
            <a:off x="1502014" y="5248045"/>
            <a:ext cx="9187972" cy="7516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家長要協助青少年子女建立</a:t>
            </a:r>
            <a:r>
              <a:rPr lang="zh-CN" altLang="en-US" sz="3200" b="1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人力資本</a:t>
            </a:r>
            <a:r>
              <a:rPr lang="zh-CN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及</a:t>
            </a:r>
            <a:r>
              <a:rPr lang="zh-CN" altLang="en-US" sz="32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社會資本</a:t>
            </a:r>
            <a:r>
              <a:rPr lang="zh-CN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CN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522E8C-78F1-EC0B-BD4D-D504EF31E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5840" y="2837516"/>
            <a:ext cx="1939069" cy="214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35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F7ED6-D12D-F13B-E003-355CAB090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7231BA26-95F7-74EA-9C3E-790B8899A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58220" y="3923286"/>
            <a:ext cx="1177100" cy="2114550"/>
          </a:xfrm>
          <a:prstGeom prst="rect">
            <a:avLst/>
          </a:prstGeom>
        </p:spPr>
      </p:pic>
      <p:sp>
        <p:nvSpPr>
          <p:cNvPr id="4" name="副標題 9">
            <a:extLst>
              <a:ext uri="{FF2B5EF4-FFF2-40B4-BE49-F238E27FC236}">
                <a16:creationId xmlns:a16="http://schemas.microsoft.com/office/drawing/2014/main" id="{B0E28F33-DB5A-9B8E-F52B-A66EB81AE423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A2AB2BF1-9685-812D-D545-F7A849552950}"/>
              </a:ext>
            </a:extLst>
          </p:cNvPr>
          <p:cNvSpPr/>
          <p:nvPr/>
        </p:nvSpPr>
        <p:spPr>
          <a:xfrm>
            <a:off x="1616416" y="705193"/>
            <a:ext cx="8759222" cy="1226771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支援青少年子女應對新挑戰 </a:t>
            </a:r>
            <a:r>
              <a:rPr lang="en-US" altLang="zh-TW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: </a:t>
            </a:r>
            <a:br>
              <a:rPr lang="en-US" altLang="zh-TW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拔尖補底</a:t>
            </a:r>
            <a:r>
              <a:rPr lang="zh-CN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  <a:r>
              <a:rPr lang="zh-TW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建立資本</a:t>
            </a:r>
            <a:endParaRPr lang="en-HK" sz="4000" dirty="0"/>
          </a:p>
        </p:txBody>
      </p: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D6A21B31-D3F5-E464-DBAA-652C29805EBA}"/>
              </a:ext>
            </a:extLst>
          </p:cNvPr>
          <p:cNvSpPr/>
          <p:nvPr/>
        </p:nvSpPr>
        <p:spPr>
          <a:xfrm>
            <a:off x="9428702" y="11964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C8C878-4B7E-DA2A-6573-39449DB7F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24</a:t>
            </a:fld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FE03921-85E7-6182-D396-BE5FADB5CFF3}"/>
              </a:ext>
            </a:extLst>
          </p:cNvPr>
          <p:cNvSpPr/>
          <p:nvPr/>
        </p:nvSpPr>
        <p:spPr>
          <a:xfrm>
            <a:off x="1177274" y="2300198"/>
            <a:ext cx="6755145" cy="3855384"/>
          </a:xfrm>
          <a:prstGeom prst="roundRect">
            <a:avLst/>
          </a:prstGeom>
          <a:solidFill>
            <a:srgbClr val="FFCCCC"/>
          </a:solidFill>
          <a:ln w="101600">
            <a:solidFill>
              <a:srgbClr val="FF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協助青少年建立資本</a:t>
            </a:r>
            <a:r>
              <a:rPr lang="zh-CN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能</a:t>
            </a:r>
            <a:r>
              <a:rPr lang="zh-CN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夠：</a:t>
            </a:r>
            <a:endParaRPr lang="en-US" altLang="zh-CN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US" altLang="zh-TW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r>
              <a:rPr lang="zh-CN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讓他們更</a:t>
            </a:r>
            <a:r>
              <a:rPr lang="zh-TW" altLang="en-US" sz="32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有效應對新</a:t>
            </a:r>
            <a:r>
              <a:rPr lang="zh-CN" altLang="en-US" sz="32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zh-TW" altLang="en-US" sz="32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人生</a:t>
            </a:r>
            <a:br>
              <a:rPr lang="en-US" altLang="zh-TW" sz="32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2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階段及新環境的挑戰</a:t>
            </a:r>
            <a:endParaRPr lang="en-US" altLang="zh-TW" sz="3200" b="1" dirty="0">
              <a:solidFill>
                <a:srgbClr val="00B05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US" altLang="zh-TW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</a:t>
            </a:r>
            <a:r>
              <a:rPr lang="zh-CN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讓青少年</a:t>
            </a:r>
            <a:r>
              <a:rPr lang="zh-TW" altLang="en-US" sz="32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打好根基</a:t>
            </a:r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，在面對</a:t>
            </a:r>
            <a:br>
              <a:rPr lang="en-US" altLang="zh-TW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2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將來</a:t>
            </a:r>
            <a:r>
              <a:rPr lang="zh-CN" altLang="en-US" sz="32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成人</a:t>
            </a:r>
            <a:r>
              <a:rPr lang="zh-TW" altLang="en-US" sz="32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階段</a:t>
            </a:r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的挑戰時有更好準備</a:t>
            </a:r>
            <a:endParaRPr lang="en-US" altLang="zh-CN" sz="2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58F59BB-828B-0779-9B6A-7F57BD8F3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3210" y="3912584"/>
            <a:ext cx="1183057" cy="21252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40D3A2-E206-890C-AF97-2444558B3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8094" y="2089855"/>
            <a:ext cx="1177100" cy="21145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BB71D75-3CFA-A13B-00D3-20B7163A14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9465" y="2097291"/>
            <a:ext cx="1172960" cy="210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65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4BC2E8-CD93-72B8-784A-FF14BF937C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25</a:t>
            </a:fld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61FF74E-E82B-4ADF-ACA4-1AF07D9C3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2801" y="1842999"/>
            <a:ext cx="8759222" cy="4192121"/>
          </a:xfrm>
          <a:effectLst/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在支援青少年子女建立及善用資本時可能會遇到挑戰，家長該：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擔當什麽</a:t>
            </a:r>
            <a:r>
              <a:rPr lang="zh-TW" altLang="en-US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角色</a:t>
            </a: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持有什麽</a:t>
            </a:r>
            <a:r>
              <a:rPr lang="zh-TW" altLang="en-US" sz="28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態度</a:t>
            </a: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使用什麽</a:t>
            </a:r>
            <a:r>
              <a:rPr lang="zh-TW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技巧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／</a:t>
            </a:r>
            <a:r>
              <a:rPr lang="zh-TW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策略</a:t>
            </a: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達到什麽</a:t>
            </a:r>
            <a:r>
              <a:rPr lang="zh-TW" altLang="en-US" sz="2800" b="1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目</a:t>
            </a:r>
            <a:r>
              <a:rPr lang="zh-CN" altLang="en-US" sz="2800" b="1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標</a:t>
            </a: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</a:t>
            </a:r>
          </a:p>
          <a:p>
            <a:pPr marL="0" indent="0">
              <a:buNone/>
            </a:pPr>
            <a:endParaRPr lang="en-HK" sz="2300" dirty="0"/>
          </a:p>
        </p:txBody>
      </p:sp>
      <p:sp>
        <p:nvSpPr>
          <p:cNvPr id="4" name="副標題 9">
            <a:extLst>
              <a:ext uri="{FF2B5EF4-FFF2-40B4-BE49-F238E27FC236}">
                <a16:creationId xmlns:a16="http://schemas.microsoft.com/office/drawing/2014/main" id="{B0A7869E-61FD-436D-84B6-70AE933B66C7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E9FD2F6D-A363-46AB-8A58-8517DB5E3EDF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24986599-7AE6-4007-A197-BEE43551ACA7}"/>
              </a:ext>
            </a:extLst>
          </p:cNvPr>
          <p:cNvSpPr/>
          <p:nvPr/>
        </p:nvSpPr>
        <p:spPr>
          <a:xfrm>
            <a:off x="937260" y="765402"/>
            <a:ext cx="1597530" cy="761488"/>
          </a:xfrm>
          <a:prstGeom prst="roundRect">
            <a:avLst/>
          </a:prstGeom>
          <a:solidFill>
            <a:srgbClr val="3A9917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訪問</a:t>
            </a:r>
            <a:endParaRPr lang="en-HK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33AB251F-5C29-4750-95A1-249C1DBA5879}"/>
              </a:ext>
            </a:extLst>
          </p:cNvPr>
          <p:cNvSpPr/>
          <p:nvPr/>
        </p:nvSpPr>
        <p:spPr>
          <a:xfrm>
            <a:off x="2697479" y="802242"/>
            <a:ext cx="7594543" cy="642752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促進子女建立及善用資本</a:t>
            </a:r>
            <a:endParaRPr lang="en-HK" sz="4400" dirty="0"/>
          </a:p>
        </p:txBody>
      </p:sp>
      <p:pic>
        <p:nvPicPr>
          <p:cNvPr id="16" name="Picture 4" descr="英語のアルファベットの丸型・白抜きイラスト文字 | かわいいフリー ...">
            <a:extLst>
              <a:ext uri="{FF2B5EF4-FFF2-40B4-BE49-F238E27FC236}">
                <a16:creationId xmlns:a16="http://schemas.microsoft.com/office/drawing/2014/main" id="{EF3804B7-4E24-4A6B-BB69-7732E3B950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40635"/>
            <a:ext cx="3598228" cy="35982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92478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B0A7869E-61FD-436D-84B6-70AE933B66C7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E9FD2F6D-A363-46AB-8A58-8517DB5E3EDF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33AB251F-5C29-4750-95A1-249C1DBA5879}"/>
              </a:ext>
            </a:extLst>
          </p:cNvPr>
          <p:cNvSpPr/>
          <p:nvPr/>
        </p:nvSpPr>
        <p:spPr>
          <a:xfrm>
            <a:off x="1532801" y="802241"/>
            <a:ext cx="8759222" cy="1040757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促進子女建立及善用資本 </a:t>
            </a:r>
            <a:r>
              <a:rPr lang="en-US" altLang="zh-TW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– </a:t>
            </a:r>
          </a:p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家長角色、態度、支援的目標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1" name="Picture 5" descr="家族会議のイラスト | かわいいフリー素材集 いらすとや">
            <a:extLst>
              <a:ext uri="{FF2B5EF4-FFF2-40B4-BE49-F238E27FC236}">
                <a16:creationId xmlns:a16="http://schemas.microsoft.com/office/drawing/2014/main" id="{8BFFF9DE-2114-4071-B115-EDAF85205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0" r="14568"/>
          <a:stretch/>
        </p:blipFill>
        <p:spPr bwMode="auto">
          <a:xfrm>
            <a:off x="4529132" y="4838701"/>
            <a:ext cx="2766560" cy="201929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hought Bubble: Cloud 8">
            <a:extLst>
              <a:ext uri="{FF2B5EF4-FFF2-40B4-BE49-F238E27FC236}">
                <a16:creationId xmlns:a16="http://schemas.microsoft.com/office/drawing/2014/main" id="{A797EB7C-0680-4CCA-89D7-28778E200DD3}"/>
              </a:ext>
            </a:extLst>
          </p:cNvPr>
          <p:cNvSpPr/>
          <p:nvPr/>
        </p:nvSpPr>
        <p:spPr>
          <a:xfrm>
            <a:off x="314998" y="2312893"/>
            <a:ext cx="3803201" cy="3364007"/>
          </a:xfrm>
          <a:prstGeom prst="cloudCallout">
            <a:avLst>
              <a:gd name="adj1" fmla="val 58865"/>
              <a:gd name="adj2" fmla="val 48116"/>
            </a:avLst>
          </a:prstGeom>
          <a:solidFill>
            <a:srgbClr val="FFCCCC"/>
          </a:solidFill>
          <a:ln w="76200">
            <a:solidFill>
              <a:srgbClr val="FF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角色</a:t>
            </a:r>
            <a:endParaRPr lang="en-US" altLang="zh-CN" sz="2400" b="1" u="sng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教導者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輔導者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陪伴者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資源提供者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鼓勵者</a:t>
            </a:r>
            <a:endParaRPr lang="en-US" altLang="zh-TW" sz="24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訓導者</a:t>
            </a:r>
            <a:endParaRPr lang="en-US" altLang="zh-TW" sz="16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Thought Bubble: Cloud 9">
            <a:extLst>
              <a:ext uri="{FF2B5EF4-FFF2-40B4-BE49-F238E27FC236}">
                <a16:creationId xmlns:a16="http://schemas.microsoft.com/office/drawing/2014/main" id="{7ADED7E5-CC98-45E4-ADF0-E526E4D7496E}"/>
              </a:ext>
            </a:extLst>
          </p:cNvPr>
          <p:cNvSpPr/>
          <p:nvPr/>
        </p:nvSpPr>
        <p:spPr>
          <a:xfrm>
            <a:off x="4286811" y="1914837"/>
            <a:ext cx="3251202" cy="2413000"/>
          </a:xfrm>
          <a:prstGeom prst="cloudCallout">
            <a:avLst>
              <a:gd name="adj1" fmla="val -6672"/>
              <a:gd name="adj2" fmla="val 7834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態度</a:t>
            </a:r>
            <a:endParaRPr lang="en-US" altLang="zh-CN" sz="2800" b="1" u="sng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支持、溫暖、開放</a:t>
            </a:r>
            <a:endParaRPr lang="en-US" altLang="zh-TW" sz="1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Thought Bubble: Cloud 10">
            <a:extLst>
              <a:ext uri="{FF2B5EF4-FFF2-40B4-BE49-F238E27FC236}">
                <a16:creationId xmlns:a16="http://schemas.microsoft.com/office/drawing/2014/main" id="{833D1A66-F22C-4504-B9D2-70B60C58C3A6}"/>
              </a:ext>
            </a:extLst>
          </p:cNvPr>
          <p:cNvSpPr/>
          <p:nvPr/>
        </p:nvSpPr>
        <p:spPr>
          <a:xfrm>
            <a:off x="7530477" y="2655838"/>
            <a:ext cx="4152899" cy="3184527"/>
          </a:xfrm>
          <a:prstGeom prst="cloudCallout">
            <a:avLst>
              <a:gd name="adj1" fmla="val -82842"/>
              <a:gd name="adj2" fmla="val 32291"/>
            </a:avLst>
          </a:prstGeom>
          <a:solidFill>
            <a:schemeClr val="tx2">
              <a:lumMod val="10000"/>
              <a:lumOff val="90000"/>
            </a:schemeClr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支援的目標</a:t>
            </a:r>
            <a:endParaRPr lang="en-US" altLang="zh-CN" sz="2800" b="1" u="sng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讓中一子女</a:t>
            </a:r>
            <a:r>
              <a:rPr lang="zh-HK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能</a:t>
            </a:r>
            <a:br>
              <a:rPr lang="en-US" altLang="zh-HK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HK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應</a:t>
            </a:r>
            <a:r>
              <a:rPr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對新天地</a:t>
            </a:r>
            <a:r>
              <a:rPr lang="zh-HK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的</a:t>
            </a:r>
            <a:br>
              <a:rPr lang="en-US" altLang="zh-HK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HK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改</a:t>
            </a:r>
            <a:r>
              <a:rPr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變</a:t>
            </a:r>
            <a:r>
              <a:rPr lang="zh-HK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及挑</a:t>
            </a:r>
            <a:r>
              <a:rPr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戰</a:t>
            </a:r>
            <a:r>
              <a:rPr 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2EE979-879F-60BD-EAA5-26C8BDA4B0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95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E1F9BD-B080-0A62-1BE8-D8449EEBF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27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B88F2BC-F003-6EA6-4565-D80DC0379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2574" y="3955030"/>
            <a:ext cx="1902117" cy="2548349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61FF74E-E82B-4ADF-ACA4-1AF07D9C3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823" y="1791666"/>
            <a:ext cx="11100886" cy="1320127"/>
          </a:xfrm>
          <a:effectLst/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en-US" altLang="zh-TW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至</a:t>
            </a:r>
            <a:r>
              <a:rPr lang="en-US" altLang="zh-TW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位家長組成一小組（或與身旁</a:t>
            </a:r>
            <a:r>
              <a:rPr lang="en-US" altLang="zh-TW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至</a:t>
            </a:r>
            <a:r>
              <a:rPr lang="en-US" altLang="zh-TW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位家長一組），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討論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如何支援中一子女建立</a:t>
            </a:r>
            <a:r>
              <a:rPr lang="zh-CN" altLang="en-US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有益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zh-CN" altLang="en-US" b="1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人力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及</a:t>
            </a:r>
            <a:r>
              <a:rPr lang="zh-CN" altLang="en-US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社會</a:t>
            </a:r>
            <a:r>
              <a:rPr lang="zh-CN" altLang="en-US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資本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的方法（</a:t>
            </a:r>
            <a:r>
              <a:rPr lang="en-US" altLang="zh-TW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分鐘），然後作簡單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分享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</a:p>
          <a:p>
            <a:pPr marL="0" indent="0">
              <a:buNone/>
            </a:pPr>
            <a:endParaRPr lang="en-HK" sz="2300" dirty="0"/>
          </a:p>
        </p:txBody>
      </p:sp>
      <p:sp>
        <p:nvSpPr>
          <p:cNvPr id="4" name="副標題 9">
            <a:extLst>
              <a:ext uri="{FF2B5EF4-FFF2-40B4-BE49-F238E27FC236}">
                <a16:creationId xmlns:a16="http://schemas.microsoft.com/office/drawing/2014/main" id="{B0A7869E-61FD-436D-84B6-70AE933B66C7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E9FD2F6D-A363-46AB-8A58-8517DB5E3EDF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24986599-7AE6-4007-A197-BEE43551ACA7}"/>
              </a:ext>
            </a:extLst>
          </p:cNvPr>
          <p:cNvSpPr/>
          <p:nvPr/>
        </p:nvSpPr>
        <p:spPr>
          <a:xfrm>
            <a:off x="556320" y="887843"/>
            <a:ext cx="1597530" cy="761488"/>
          </a:xfrm>
          <a:prstGeom prst="roundRect">
            <a:avLst/>
          </a:prstGeom>
          <a:solidFill>
            <a:srgbClr val="3A9917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討論</a:t>
            </a:r>
            <a:endParaRPr lang="en-HK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33AB251F-5C29-4750-95A1-249C1DBA5879}"/>
              </a:ext>
            </a:extLst>
          </p:cNvPr>
          <p:cNvSpPr/>
          <p:nvPr/>
        </p:nvSpPr>
        <p:spPr>
          <a:xfrm>
            <a:off x="2461259" y="775220"/>
            <a:ext cx="7269481" cy="937014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促進子女建立及善用資本 </a:t>
            </a:r>
            <a:r>
              <a:rPr lang="en-US" altLang="zh-TW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– </a:t>
            </a:r>
          </a:p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技巧／策略</a:t>
            </a:r>
            <a:endParaRPr lang="en-HK" sz="3200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FE155A2-F332-FF58-1EC0-16B1B58DD3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8053518"/>
              </p:ext>
            </p:extLst>
          </p:nvPr>
        </p:nvGraphicFramePr>
        <p:xfrm>
          <a:off x="-932337" y="3429000"/>
          <a:ext cx="6716324" cy="3303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2CE5FC34-9330-58A4-5143-E9060C0C6CBD}"/>
              </a:ext>
            </a:extLst>
          </p:cNvPr>
          <p:cNvSpPr/>
          <p:nvPr/>
        </p:nvSpPr>
        <p:spPr>
          <a:xfrm>
            <a:off x="1462392" y="2872948"/>
            <a:ext cx="1382916" cy="4635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人力資本</a:t>
            </a:r>
            <a:endParaRPr lang="en-US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D4980ED-18C3-B7DE-2351-CD49ADB31D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0145" y="4263644"/>
            <a:ext cx="1410586" cy="1706513"/>
          </a:xfrm>
          <a:prstGeom prst="rect">
            <a:avLst/>
          </a:prstGeom>
        </p:spPr>
      </p:pic>
      <p:pic>
        <p:nvPicPr>
          <p:cNvPr id="17" name="Picture 2" descr="肩を組んでいる仲の良い男女のイラスト | かわいいフリー素材集 いらすとや">
            <a:extLst>
              <a:ext uri="{FF2B5EF4-FFF2-40B4-BE49-F238E27FC236}">
                <a16:creationId xmlns:a16="http://schemas.microsoft.com/office/drawing/2014/main" id="{4ECD167B-7A64-8B68-1835-23F57F9FA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199" y="3498163"/>
            <a:ext cx="2202988" cy="115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並んだ教師のイラスト">
            <a:extLst>
              <a:ext uri="{FF2B5EF4-FFF2-40B4-BE49-F238E27FC236}">
                <a16:creationId xmlns:a16="http://schemas.microsoft.com/office/drawing/2014/main" id="{9953A02A-AE4D-9810-576C-2B6231068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673" y="4775918"/>
            <a:ext cx="2202988" cy="180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E2BCB0-2661-72F0-20B2-3AD0BC1EAA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2756" y="3334213"/>
            <a:ext cx="1871542" cy="157911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6CAEBDE-DB76-9C06-2D98-F119CAC4BF25}"/>
              </a:ext>
            </a:extLst>
          </p:cNvPr>
          <p:cNvSpPr/>
          <p:nvPr/>
        </p:nvSpPr>
        <p:spPr>
          <a:xfrm>
            <a:off x="7892233" y="2826911"/>
            <a:ext cx="1382916" cy="4635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社會資本</a:t>
            </a:r>
            <a:endParaRPr lang="en-US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3D56A8D-B507-7DA5-AB06-EFFE3F741C81}"/>
              </a:ext>
            </a:extLst>
          </p:cNvPr>
          <p:cNvSpPr/>
          <p:nvPr/>
        </p:nvSpPr>
        <p:spPr>
          <a:xfrm>
            <a:off x="6293970" y="3417954"/>
            <a:ext cx="1261056" cy="4635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家人</a:t>
            </a:r>
            <a:endParaRPr lang="en-US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87EFDD0-A595-32EF-0361-797968C30CFC}"/>
              </a:ext>
            </a:extLst>
          </p:cNvPr>
          <p:cNvSpPr/>
          <p:nvPr/>
        </p:nvSpPr>
        <p:spPr>
          <a:xfrm>
            <a:off x="6656208" y="4226338"/>
            <a:ext cx="1261056" cy="4635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朋友</a:t>
            </a:r>
            <a:endParaRPr lang="en-US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38250F6-E880-E6AB-A7DE-C854ED1B402D}"/>
              </a:ext>
            </a:extLst>
          </p:cNvPr>
          <p:cNvSpPr/>
          <p:nvPr/>
        </p:nvSpPr>
        <p:spPr>
          <a:xfrm>
            <a:off x="8588893" y="5694975"/>
            <a:ext cx="1578833" cy="6562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老師／導師</a:t>
            </a:r>
            <a:endParaRPr lang="en-US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4092A57-2C57-2525-48DC-2FD0C7600AFE}"/>
              </a:ext>
            </a:extLst>
          </p:cNvPr>
          <p:cNvSpPr/>
          <p:nvPr/>
        </p:nvSpPr>
        <p:spPr>
          <a:xfrm>
            <a:off x="10046014" y="3193034"/>
            <a:ext cx="2041410" cy="7905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學校／社區中心等社會組織</a:t>
            </a:r>
            <a:endParaRPr lang="en-US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8" name="Picture 6" descr="モノのインターネットのイラスト | かわいいフリー素材集 いらすとや">
            <a:extLst>
              <a:ext uri="{FF2B5EF4-FFF2-40B4-BE49-F238E27FC236}">
                <a16:creationId xmlns:a16="http://schemas.microsoft.com/office/drawing/2014/main" id="{12D78ACB-9CD1-9624-C8F5-8786A3686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637" y="4789111"/>
            <a:ext cx="1918062" cy="171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3AEA5C2-FEEC-5508-6D03-6619F8D2D62B}"/>
              </a:ext>
            </a:extLst>
          </p:cNvPr>
          <p:cNvSpPr/>
          <p:nvPr/>
        </p:nvSpPr>
        <p:spPr>
          <a:xfrm>
            <a:off x="5233794" y="6049987"/>
            <a:ext cx="3072366" cy="7279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互聯網（發佈資訊的人／組織）</a:t>
            </a:r>
            <a:endParaRPr lang="en-US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675559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968923-46A6-AC13-1A14-C5AAAC5073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28</a:t>
            </a:fld>
            <a:endParaRPr lang="en-US"/>
          </a:p>
        </p:txBody>
      </p:sp>
      <p:sp>
        <p:nvSpPr>
          <p:cNvPr id="4" name="副標題 9">
            <a:extLst>
              <a:ext uri="{FF2B5EF4-FFF2-40B4-BE49-F238E27FC236}">
                <a16:creationId xmlns:a16="http://schemas.microsoft.com/office/drawing/2014/main" id="{B0A7869E-61FD-436D-84B6-70AE933B66C7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E9FD2F6D-A363-46AB-8A58-8517DB5E3EDF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24986599-7AE6-4007-A197-BEE43551ACA7}"/>
              </a:ext>
            </a:extLst>
          </p:cNvPr>
          <p:cNvSpPr/>
          <p:nvPr/>
        </p:nvSpPr>
        <p:spPr>
          <a:xfrm>
            <a:off x="980874" y="890005"/>
            <a:ext cx="1597530" cy="761488"/>
          </a:xfrm>
          <a:prstGeom prst="roundRect">
            <a:avLst/>
          </a:prstGeom>
          <a:solidFill>
            <a:srgbClr val="3A9917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解説</a:t>
            </a:r>
            <a:endParaRPr lang="en-HK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33AB251F-5C29-4750-95A1-249C1DBA5879}"/>
              </a:ext>
            </a:extLst>
          </p:cNvPr>
          <p:cNvSpPr/>
          <p:nvPr/>
        </p:nvSpPr>
        <p:spPr>
          <a:xfrm>
            <a:off x="2767241" y="814941"/>
            <a:ext cx="7405459" cy="937014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促進子女建立及善用</a:t>
            </a:r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人力及社會</a:t>
            </a:r>
            <a:r>
              <a:rPr lang="zh-TW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資本 </a:t>
            </a:r>
            <a:r>
              <a:rPr lang="en-US" altLang="zh-TW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– </a:t>
            </a:r>
          </a:p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要點</a:t>
            </a:r>
            <a:endParaRPr lang="en-HK" sz="32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DCE91C3-C8F5-41F1-AC0E-865375A8B77A}"/>
              </a:ext>
            </a:extLst>
          </p:cNvPr>
          <p:cNvSpPr txBox="1">
            <a:spLocks/>
          </p:cNvSpPr>
          <p:nvPr/>
        </p:nvSpPr>
        <p:spPr>
          <a:xfrm>
            <a:off x="1779639" y="183193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個人：身心兼顧</a:t>
            </a:r>
            <a:endParaRPr lang="en-US" altLang="zh-CN" sz="3600" b="1" dirty="0">
              <a:solidFill>
                <a:schemeClr val="accent2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6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家庭：良好關係</a:t>
            </a:r>
            <a:endParaRPr lang="en-US" altLang="zh-CN" sz="3600" b="1" dirty="0">
              <a:solidFill>
                <a:schemeClr val="accent2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600" b="1" dirty="0">
                <a:solidFill>
                  <a:srgbClr val="0099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朋友：慎</a:t>
            </a:r>
            <a:r>
              <a:rPr lang="zh-HK" altLang="en-US" sz="3600" b="1" dirty="0">
                <a:solidFill>
                  <a:srgbClr val="0099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交益友</a:t>
            </a:r>
            <a:endParaRPr lang="en-US" altLang="zh-CN" sz="3600" b="1" dirty="0">
              <a:solidFill>
                <a:srgbClr val="0099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6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社區：廣</a:t>
            </a:r>
            <a:r>
              <a:rPr lang="zh-HK" altLang="en-US" sz="36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拜</a:t>
            </a:r>
            <a:r>
              <a:rPr lang="zh-CN" altLang="en-US" sz="36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良師</a:t>
            </a:r>
            <a:endParaRPr lang="en-US" altLang="zh-CN" sz="3600" b="1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6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網絡：提升素養</a:t>
            </a:r>
            <a:endParaRPr lang="en-US" sz="3600" b="1" dirty="0">
              <a:solidFill>
                <a:srgbClr val="7030A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9" name="Picture 8" descr="教師と生徒と保護者のイラスト | かわいいフリー素材集 いらすとや">
            <a:extLst>
              <a:ext uri="{FF2B5EF4-FFF2-40B4-BE49-F238E27FC236}">
                <a16:creationId xmlns:a16="http://schemas.microsoft.com/office/drawing/2014/main" id="{B84380E4-F1EB-8108-C0AB-89256A955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979" y="2273897"/>
            <a:ext cx="4229101" cy="3467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10770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化同側角落 9">
            <a:extLst>
              <a:ext uri="{FF2B5EF4-FFF2-40B4-BE49-F238E27FC236}">
                <a16:creationId xmlns:a16="http://schemas.microsoft.com/office/drawing/2014/main" id="{5091F799-D00F-4D09-8820-8C3AF6D1DD0A}"/>
              </a:ext>
            </a:extLst>
          </p:cNvPr>
          <p:cNvSpPr/>
          <p:nvPr/>
        </p:nvSpPr>
        <p:spPr>
          <a:xfrm rot="5400000">
            <a:off x="3472566" y="32414"/>
            <a:ext cx="1313970" cy="8259101"/>
          </a:xfrm>
          <a:prstGeom prst="round2SameRect">
            <a:avLst/>
          </a:prstGeom>
          <a:solidFill>
            <a:srgbClr val="9CE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4" name="矩形: 圓角化同側角落 3">
            <a:extLst>
              <a:ext uri="{FF2B5EF4-FFF2-40B4-BE49-F238E27FC236}">
                <a16:creationId xmlns:a16="http://schemas.microsoft.com/office/drawing/2014/main" id="{2B009958-DC44-411A-8508-C5C586495753}"/>
              </a:ext>
            </a:extLst>
          </p:cNvPr>
          <p:cNvSpPr/>
          <p:nvPr/>
        </p:nvSpPr>
        <p:spPr>
          <a:xfrm rot="5400000">
            <a:off x="3093812" y="-925673"/>
            <a:ext cx="2277952" cy="8465575"/>
          </a:xfrm>
          <a:prstGeom prst="round2SameRect">
            <a:avLst/>
          </a:prstGeom>
          <a:solidFill>
            <a:srgbClr val="3A99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環節</a:t>
            </a:r>
            <a:r>
              <a:rPr lang="zh-CN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三</a:t>
            </a:r>
            <a:endParaRPr lang="en-HK" altLang="zh-TW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家長伴同行</a:t>
            </a:r>
            <a:endParaRPr lang="en-HK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 algn="ctr">
              <a:buFont typeface="+mj-lt"/>
              <a:buAutoNum type="arabicPeriod"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與青少年子女保持良好關係的</a:t>
            </a:r>
            <a:r>
              <a:rPr lang="zh-CN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方法</a:t>
            </a:r>
            <a:endParaRPr lang="en-US" altLang="zh-CN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 algn="ctr">
              <a:buFont typeface="+mj-lt"/>
              <a:buAutoNum type="arabicPeriod"/>
            </a:pPr>
            <a:r>
              <a:rPr lang="zh-HK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為他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們提供適切的支援及引導</a:t>
            </a:r>
            <a:endParaRPr lang="en-US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矩形: 剪去對角角落 6">
            <a:extLst>
              <a:ext uri="{FF2B5EF4-FFF2-40B4-BE49-F238E27FC236}">
                <a16:creationId xmlns:a16="http://schemas.microsoft.com/office/drawing/2014/main" id="{665AFCCA-499F-4AB6-BD0E-EBEA3052151A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75915A-AD18-A029-0B63-759AC44D5D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606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5548B5BC-0E9C-46FA-AA09-7791F03454CF}"/>
              </a:ext>
            </a:extLst>
          </p:cNvPr>
          <p:cNvSpPr/>
          <p:nvPr/>
        </p:nvSpPr>
        <p:spPr>
          <a:xfrm>
            <a:off x="1499117" y="802242"/>
            <a:ext cx="8759222" cy="761488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大綱</a:t>
            </a:r>
            <a:endParaRPr lang="en-HK" sz="4400" dirty="0"/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B5B9855A-AD13-4633-805B-8AC7CD14F7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1598298"/>
              </p:ext>
            </p:extLst>
          </p:nvPr>
        </p:nvGraphicFramePr>
        <p:xfrm>
          <a:off x="1566485" y="1982859"/>
          <a:ext cx="8691854" cy="3647214"/>
        </p:xfrm>
        <a:graphic>
          <a:graphicData uri="http://schemas.openxmlformats.org/drawingml/2006/table">
            <a:tbl>
              <a:tblPr firstRow="1" bandRow="1">
                <a:solidFill>
                  <a:srgbClr val="DAD2F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803999">
                  <a:extLst>
                    <a:ext uri="{9D8B030D-6E8A-4147-A177-3AD203B41FA5}">
                      <a16:colId xmlns:a16="http://schemas.microsoft.com/office/drawing/2014/main" val="4000240619"/>
                    </a:ext>
                  </a:extLst>
                </a:gridCol>
                <a:gridCol w="7887855">
                  <a:extLst>
                    <a:ext uri="{9D8B030D-6E8A-4147-A177-3AD203B41FA5}">
                      <a16:colId xmlns:a16="http://schemas.microsoft.com/office/drawing/2014/main" val="50489000"/>
                    </a:ext>
                  </a:extLst>
                </a:gridCol>
              </a:tblGrid>
              <a:tr h="397934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環節</a:t>
                      </a:r>
                      <a:endParaRPr lang="en-HK" b="1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主題及內容</a:t>
                      </a:r>
                      <a:endParaRPr lang="en-HK" b="1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900997"/>
                  </a:ext>
                </a:extLst>
              </a:tr>
              <a:tr h="679951">
                <a:tc>
                  <a:txBody>
                    <a:bodyPr/>
                    <a:lstStyle/>
                    <a:p>
                      <a:pPr algn="ctr"/>
                      <a:r>
                        <a:rPr lang="en-HK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8288" indent="0"/>
                      <a:r>
                        <a:rPr lang="zh-CN" altLang="en-US" sz="18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中一</a:t>
                      </a:r>
                      <a:r>
                        <a:rPr lang="zh-TW" altLang="en-US" sz="18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學生面對的新挑戰</a:t>
                      </a:r>
                      <a:endParaRPr lang="en-HK" altLang="zh-CN" sz="1800" b="1" kern="1200" dirty="0">
                        <a:solidFill>
                          <a:schemeClr val="dk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  <a:p>
                      <a:pPr marL="268288" indent="0"/>
                      <a:r>
                        <a:rPr lang="zh-TW" altLang="en-US" sz="1800" b="1" i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中一</a:t>
                      </a:r>
                      <a:r>
                        <a:rPr lang="zh-CN" altLang="en-US" sz="1800" b="1" i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學生</a:t>
                      </a:r>
                      <a:r>
                        <a:rPr lang="zh-TW" altLang="en-US" sz="1800" b="1" i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自身及環境的改變，及</a:t>
                      </a:r>
                      <a:r>
                        <a:rPr lang="zh-CN" altLang="en-US" sz="1800" b="1" i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如何</a:t>
                      </a:r>
                      <a:r>
                        <a:rPr lang="zh-TW" altLang="en-US" sz="1800" b="1" i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支援他們應對這些</a:t>
                      </a:r>
                      <a:r>
                        <a:rPr lang="zh-CN" altLang="en-US" sz="1800" b="1" i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挑戰</a:t>
                      </a:r>
                      <a:endParaRPr lang="zh-TW" altLang="en-US" sz="1800" b="1" i="1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067524"/>
                  </a:ext>
                </a:extLst>
              </a:tr>
              <a:tr h="576979">
                <a:tc>
                  <a:txBody>
                    <a:bodyPr/>
                    <a:lstStyle/>
                    <a:p>
                      <a:pPr algn="ctr"/>
                      <a:r>
                        <a:rPr lang="en-HK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0">
                        <a:buFont typeface="+mj-lt"/>
                        <a:buNone/>
                      </a:pPr>
                      <a:r>
                        <a:rPr lang="zh-TW" altLang="en-US" sz="18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 </a:t>
                      </a:r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善</a:t>
                      </a:r>
                      <a:r>
                        <a:rPr lang="zh-CN" altLang="en-US" sz="18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用好</a:t>
                      </a:r>
                      <a:r>
                        <a:rPr lang="zh-TW" altLang="en-US" sz="18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資源</a:t>
                      </a:r>
                      <a:r>
                        <a:rPr lang="zh-CN" altLang="en-US" sz="18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，良朋結伴行</a:t>
                      </a:r>
                      <a:endParaRPr lang="en-US" altLang="zh-TW" sz="1800" b="1" kern="1200" dirty="0">
                        <a:solidFill>
                          <a:schemeClr val="dk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  <a:p>
                      <a:pPr marL="268288" indent="0">
                        <a:buFont typeface="+mj-lt"/>
                        <a:buNone/>
                      </a:pPr>
                      <a:r>
                        <a:rPr lang="zh-TW" altLang="en-US" sz="1800" b="1" i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支援青少年子女建立及善用</a:t>
                      </a:r>
                      <a:r>
                        <a:rPr lang="zh-CN" altLang="en-US" sz="1800" b="1" i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人力</a:t>
                      </a:r>
                      <a:r>
                        <a:rPr lang="zh-TW" altLang="en-US" sz="1800" b="1" i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和社會資本</a:t>
                      </a:r>
                      <a:r>
                        <a:rPr lang="zh-CN" altLang="en-US" sz="1800" b="1" i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，</a:t>
                      </a:r>
                      <a:r>
                        <a:rPr lang="zh-TW" altLang="en-US" sz="1800" b="1" i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並建</a:t>
                      </a:r>
                      <a:r>
                        <a:rPr lang="zh-CN" altLang="en-US" sz="1800" b="1" i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立</a:t>
                      </a:r>
                      <a:r>
                        <a:rPr lang="zh-TW" altLang="en-US" sz="1800" b="1" i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良師益友關係以促進正面發展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635244"/>
                  </a:ext>
                </a:extLst>
              </a:tr>
              <a:tr h="679951">
                <a:tc>
                  <a:txBody>
                    <a:bodyPr/>
                    <a:lstStyle/>
                    <a:p>
                      <a:pPr algn="ctr"/>
                      <a:r>
                        <a:rPr lang="en-HK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0">
                        <a:buFont typeface="+mj-lt"/>
                        <a:buNone/>
                      </a:pPr>
                      <a:r>
                        <a:rPr lang="zh-CN" altLang="en-US" sz="18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 </a:t>
                      </a:r>
                      <a:r>
                        <a:rPr lang="zh-CN" altLang="en-US" sz="1800" b="1" dirty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家</a:t>
                      </a:r>
                      <a:r>
                        <a:rPr lang="zh-CN" altLang="en-US" sz="18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長伴同行</a:t>
                      </a:r>
                      <a:endParaRPr lang="en-US" sz="1800" b="1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marL="174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  </a:t>
                      </a:r>
                      <a:r>
                        <a:rPr lang="zh-TW" altLang="en-US" b="1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與青少年子女保持良好關係的方法，</a:t>
                      </a:r>
                      <a:r>
                        <a:rPr lang="zh-TW" altLang="en-US" sz="1800" b="1" i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及</a:t>
                      </a:r>
                      <a:r>
                        <a:rPr lang="zh-TW" altLang="en-US" b="1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為他們提供適切的支援及引導</a:t>
                      </a:r>
                      <a:br>
                        <a:rPr lang="en-US" altLang="zh-TW" b="1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zh-CN" altLang="en-US" b="1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（</a:t>
                      </a:r>
                      <a:r>
                        <a:rPr lang="zh-TW" altLang="en-US" b="1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設有個案討論環節</a:t>
                      </a:r>
                      <a:r>
                        <a:rPr lang="zh-CN" altLang="en-US" sz="1800" b="1" i="1" dirty="0">
                          <a:solidFill>
                            <a:srgbClr val="00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）</a:t>
                      </a:r>
                      <a:endParaRPr lang="en-US" altLang="zh-TW" sz="1800" b="1" i="1" dirty="0">
                        <a:solidFill>
                          <a:srgbClr val="000000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179767"/>
                  </a:ext>
                </a:extLst>
              </a:tr>
              <a:tr h="374769">
                <a:tc>
                  <a:txBody>
                    <a:bodyPr/>
                    <a:lstStyle/>
                    <a:p>
                      <a:pPr algn="ctr"/>
                      <a:r>
                        <a:rPr lang="en-HK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4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682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solidFill>
                            <a:srgbClr val="00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總結、</a:t>
                      </a:r>
                      <a:r>
                        <a:rPr lang="zh-CN" altLang="en-US" sz="1800" b="1" dirty="0">
                          <a:solidFill>
                            <a:srgbClr val="00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簡介家庭</a:t>
                      </a:r>
                      <a:r>
                        <a:rPr lang="zh-TW" altLang="en-US" sz="1800" b="1" dirty="0">
                          <a:solidFill>
                            <a:srgbClr val="00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活動</a:t>
                      </a:r>
                      <a:r>
                        <a:rPr lang="zh-CN" altLang="en-US" sz="1800" b="1" dirty="0">
                          <a:solidFill>
                            <a:srgbClr val="00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及問答時間</a:t>
                      </a:r>
                      <a:endParaRPr lang="en-US" altLang="zh-TW" sz="1800" b="1" strike="sngStrike" dirty="0">
                        <a:solidFill>
                          <a:srgbClr val="FF0000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240493"/>
                  </a:ext>
                </a:extLst>
              </a:tr>
              <a:tr h="311972">
                <a:tc>
                  <a:txBody>
                    <a:bodyPr/>
                    <a:lstStyle/>
                    <a:p>
                      <a:pPr algn="ctr"/>
                      <a:r>
                        <a:rPr lang="en-HK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5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828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K" altLang="en-US" sz="1800" b="1" dirty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檢討</a:t>
                      </a:r>
                      <a:r>
                        <a:rPr lang="zh-TW" altLang="en-US" sz="1800" b="1" dirty="0">
                          <a:solidFill>
                            <a:srgbClr val="00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問</a:t>
                      </a:r>
                      <a:r>
                        <a:rPr lang="zh-CN" altLang="en-US" sz="1800" b="1" dirty="0">
                          <a:solidFill>
                            <a:srgbClr val="00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卷</a:t>
                      </a:r>
                      <a:endParaRPr lang="zh-TW" altLang="en-US" sz="1800" b="1" strike="sngStrike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693287"/>
                  </a:ext>
                </a:extLst>
              </a:tr>
            </a:tbl>
          </a:graphicData>
        </a:graphic>
      </p:graphicFrame>
      <p:sp>
        <p:nvSpPr>
          <p:cNvPr id="12" name="矩形: 剪去對角角落 11">
            <a:extLst>
              <a:ext uri="{FF2B5EF4-FFF2-40B4-BE49-F238E27FC236}">
                <a16:creationId xmlns:a16="http://schemas.microsoft.com/office/drawing/2014/main" id="{926A4DBD-D1B0-4096-8BE2-C637DF3E164C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C0B322-DC6A-5F86-86F1-73C27B76C8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590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C3B56F-9F46-03D3-FFDB-E2DF0F42C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30</a:t>
            </a:fld>
            <a:endParaRPr lang="en-US"/>
          </a:p>
        </p:txBody>
      </p:sp>
      <p:sp>
        <p:nvSpPr>
          <p:cNvPr id="4" name="副標題 9">
            <a:extLst>
              <a:ext uri="{FF2B5EF4-FFF2-40B4-BE49-F238E27FC236}">
                <a16:creationId xmlns:a16="http://schemas.microsoft.com/office/drawing/2014/main" id="{B0A7869E-61FD-436D-84B6-70AE933B66C7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E9FD2F6D-A363-46AB-8A58-8517DB5E3EDF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33AB251F-5C29-4750-95A1-249C1DBA5879}"/>
              </a:ext>
            </a:extLst>
          </p:cNvPr>
          <p:cNvSpPr/>
          <p:nvPr/>
        </p:nvSpPr>
        <p:spPr>
          <a:xfrm>
            <a:off x="1532801" y="802241"/>
            <a:ext cx="8759222" cy="761488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維繫良好親子關係的重要性</a:t>
            </a:r>
            <a:endParaRPr lang="en-HK" sz="4400" dirty="0"/>
          </a:p>
        </p:txBody>
      </p:sp>
      <p:sp>
        <p:nvSpPr>
          <p:cNvPr id="14" name="Rectangle: Rounded Corners 6">
            <a:extLst>
              <a:ext uri="{FF2B5EF4-FFF2-40B4-BE49-F238E27FC236}">
                <a16:creationId xmlns:a16="http://schemas.microsoft.com/office/drawing/2014/main" id="{977474D6-FDB8-4719-B6AF-11AB04ED1E9F}"/>
              </a:ext>
            </a:extLst>
          </p:cNvPr>
          <p:cNvSpPr/>
          <p:nvPr/>
        </p:nvSpPr>
        <p:spPr>
          <a:xfrm>
            <a:off x="4056152" y="1890020"/>
            <a:ext cx="3839222" cy="44612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016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u="sng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lang="en-US" altLang="zh-CN" sz="2400" b="1" u="sng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</a:t>
            </a:r>
            <a:r>
              <a:rPr lang="zh-CN" altLang="en-US" sz="2400" b="1" u="sng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）可以更</a:t>
            </a:r>
            <a:r>
              <a:rPr lang="zh-TW" altLang="en-US" sz="2400" b="1" u="sng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安心</a:t>
            </a:r>
            <a:br>
              <a:rPr lang="en-US" altLang="zh-TW" sz="2400" b="1" u="sng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2400" b="1" u="sng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學習</a:t>
            </a:r>
            <a:r>
              <a:rPr lang="zh-CN" altLang="en-US" sz="2400" b="1" u="sng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和</a:t>
            </a:r>
            <a:r>
              <a:rPr lang="zh-TW" altLang="en-US" sz="2400" b="1" u="sng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發展</a:t>
            </a:r>
            <a:endParaRPr lang="en-US" altLang="zh-CN" sz="2400" b="1" u="sng" dirty="0">
              <a:solidFill>
                <a:schemeClr val="accent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良好關係有助維持穩固依</a:t>
            </a:r>
            <a:r>
              <a:rPr lang="zh-HK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附</a:t>
            </a: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關係，讓青少年子女有一個「探索世界的安全基地」，有助其安心學習</a:t>
            </a:r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和</a:t>
            </a: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發展</a:t>
            </a:r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CN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br>
              <a:rPr lang="en-US" altLang="zh-CN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CN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</a:p>
          <a:p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393C32C3-FAD4-4B3E-8735-954C7C1ABDC6}"/>
              </a:ext>
            </a:extLst>
          </p:cNvPr>
          <p:cNvSpPr/>
          <p:nvPr/>
        </p:nvSpPr>
        <p:spPr>
          <a:xfrm>
            <a:off x="364374" y="1879737"/>
            <a:ext cx="3485737" cy="447149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016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u="sng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lang="en-US" altLang="zh-CN" sz="2400" b="1" u="sng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r>
              <a:rPr lang="zh-CN" altLang="en-US" sz="2400" b="1" u="sng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）提升青少年</a:t>
            </a:r>
            <a:br>
              <a:rPr lang="en-US" altLang="zh-CN" sz="2400" b="1" u="sng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2400" b="1" u="sng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身心健康</a:t>
            </a:r>
            <a:endParaRPr lang="en-US" altLang="zh-CN" sz="2400" b="1" u="sng" dirty="0">
              <a:solidFill>
                <a:schemeClr val="accent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正面情緒較多、自尊</a:t>
            </a:r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感</a:t>
            </a: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較高、抗逆力更強。健康的心理狀態也令身體免疫力更好</a:t>
            </a:r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CN" sz="2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CN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br>
              <a:rPr lang="en-US" altLang="zh-CN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CN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</a:p>
          <a:p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2B3366E5-4137-4743-A2F7-044D84DD6C8E}"/>
              </a:ext>
            </a:extLst>
          </p:cNvPr>
          <p:cNvSpPr/>
          <p:nvPr/>
        </p:nvSpPr>
        <p:spPr>
          <a:xfrm>
            <a:off x="8101416" y="1890020"/>
            <a:ext cx="3485736" cy="44612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016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u="sng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lang="en-US" altLang="zh-CN" sz="2400" b="1" u="sng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lang="zh-CN" altLang="en-US" sz="2400" b="1" u="sng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r>
              <a:rPr lang="zh-TW" altLang="en-US" sz="2400" b="1" u="sng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較容易接納</a:t>
            </a:r>
            <a:br>
              <a:rPr lang="en-US" altLang="zh-TW" sz="2400" b="1" u="sng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2400" b="1" u="sng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</a:t>
            </a:r>
            <a:r>
              <a:rPr lang="zh-TW" altLang="en-US" sz="2400" b="1" u="sng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的正面引導</a:t>
            </a:r>
            <a:endParaRPr lang="en-US" altLang="zh-TW" sz="2400" b="1" u="sng" dirty="0">
              <a:solidFill>
                <a:schemeClr val="accent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保持溫暖且具支持性的家庭關係，青少年子女會更信任家長，比較容易接納</a:t>
            </a:r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</a:t>
            </a: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的正面引導</a:t>
            </a:r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CN" sz="2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br>
              <a:rPr lang="en-US" altLang="zh-CN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CN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</a:p>
          <a:p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9" name="Picture 1" descr="修学旅行中の学生のイラスト（ブレザー）">
            <a:extLst>
              <a:ext uri="{FF2B5EF4-FFF2-40B4-BE49-F238E27FC236}">
                <a16:creationId xmlns:a16="http://schemas.microsoft.com/office/drawing/2014/main" id="{27607085-082D-42E9-9DD0-74DE8C9CC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904" y="4308213"/>
            <a:ext cx="2043016" cy="2043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14" descr="家族会議のイラスト">
            <a:extLst>
              <a:ext uri="{FF2B5EF4-FFF2-40B4-BE49-F238E27FC236}">
                <a16:creationId xmlns:a16="http://schemas.microsoft.com/office/drawing/2014/main" id="{28D1A5D9-12DC-47ED-A86C-86B30C4B0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76" y="4541713"/>
            <a:ext cx="1717675" cy="171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免疫力の強い人のイラスト">
            <a:extLst>
              <a:ext uri="{FF2B5EF4-FFF2-40B4-BE49-F238E27FC236}">
                <a16:creationId xmlns:a16="http://schemas.microsoft.com/office/drawing/2014/main" id="{E4A9384D-44DF-8C38-4E7B-5C1AA2C58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060" y="4189395"/>
            <a:ext cx="1803381" cy="18663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20666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B0A7869E-61FD-436D-84B6-70AE933B66C7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E9FD2F6D-A363-46AB-8A58-8517DB5E3EDF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24986599-7AE6-4007-A197-BEE43551ACA7}"/>
              </a:ext>
            </a:extLst>
          </p:cNvPr>
          <p:cNvSpPr/>
          <p:nvPr/>
        </p:nvSpPr>
        <p:spPr>
          <a:xfrm>
            <a:off x="499088" y="1002607"/>
            <a:ext cx="1597530" cy="761488"/>
          </a:xfrm>
          <a:prstGeom prst="roundRect">
            <a:avLst/>
          </a:prstGeom>
          <a:solidFill>
            <a:srgbClr val="3A9917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訪問</a:t>
            </a:r>
            <a:endParaRPr lang="en-HK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33AB251F-5C29-4750-95A1-249C1DBA5879}"/>
              </a:ext>
            </a:extLst>
          </p:cNvPr>
          <p:cNvSpPr/>
          <p:nvPr/>
        </p:nvSpPr>
        <p:spPr>
          <a:xfrm>
            <a:off x="2322435" y="914844"/>
            <a:ext cx="8759222" cy="937014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維繫良好</a:t>
            </a:r>
            <a:r>
              <a:rPr lang="zh-CN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親子</a:t>
            </a:r>
            <a:r>
              <a:rPr lang="zh-TW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關係的基本原則及方法</a:t>
            </a:r>
            <a:endParaRPr lang="en-HK" sz="4000" dirty="0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5C7F306C-2B16-48B2-BF32-E200D24EDC9F}"/>
              </a:ext>
            </a:extLst>
          </p:cNvPr>
          <p:cNvSpPr/>
          <p:nvPr/>
        </p:nvSpPr>
        <p:spPr>
          <a:xfrm>
            <a:off x="1321572" y="2007268"/>
            <a:ext cx="9548856" cy="7941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增加</a:t>
            </a:r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正面互動，</a:t>
            </a:r>
            <a:r>
              <a:rPr lang="zh-TW" altLang="en-US" sz="32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減少</a:t>
            </a:r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負面互動，</a:t>
            </a:r>
            <a:r>
              <a:rPr lang="zh-CN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提供</a:t>
            </a:r>
            <a:r>
              <a:rPr lang="zh-CN" altLang="en-US" sz="32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適切</a:t>
            </a:r>
            <a:r>
              <a:rPr lang="zh-TW" altLang="en-US" sz="32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支援</a:t>
            </a:r>
            <a:r>
              <a:rPr lang="zh-CN" altLang="en-US" sz="32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及引導</a:t>
            </a:r>
            <a:endParaRPr lang="en-US" sz="3200" b="1" dirty="0">
              <a:solidFill>
                <a:srgbClr val="00B05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09EC760-04AF-4E5F-8CAF-726684490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1572" y="2933423"/>
            <a:ext cx="8722080" cy="356084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你們</a:t>
            </a:r>
            <a:r>
              <a:rPr lang="zh-TW" altLang="en-US" sz="24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平日做些什麽去增加親子正面互動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</a:t>
            </a:r>
            <a:b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（例如每天的談話內容或每星期會進行的家庭活動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</a:t>
            </a: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們</a:t>
            </a:r>
            <a:r>
              <a:rPr lang="zh-TW" altLang="en-US" sz="2400" b="1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平日做些什</a:t>
            </a:r>
            <a:r>
              <a:rPr lang="zh-TW" altLang="en-US" sz="24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麽去減少負面互動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</a:t>
            </a:r>
            <a:endParaRPr lang="en-US" altLang="zh-CN" sz="2400" b="1" dirty="0">
              <a:solidFill>
                <a:schemeClr val="accent6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971550" lvl="1" indent="-514350">
              <a:lnSpc>
                <a:spcPct val="110000"/>
              </a:lnSpc>
              <a:buFont typeface="+mj-lt"/>
              <a:buAutoNum type="alphaLcPeriod"/>
            </a:pPr>
            <a:r>
              <a:rPr lang="zh-TW" altLang="en-US" sz="18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如果彼此</a:t>
            </a:r>
            <a:r>
              <a:rPr lang="zh-TW" altLang="en-US" sz="18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意見不</a:t>
            </a:r>
            <a:r>
              <a:rPr lang="zh-CN" altLang="en-US" sz="18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合</a:t>
            </a:r>
            <a:r>
              <a:rPr lang="zh-TW" altLang="en-US" sz="18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時，家長會如何處理</a:t>
            </a:r>
            <a:r>
              <a:rPr lang="zh-CN" altLang="en-US" sz="18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</a:t>
            </a:r>
            <a:endParaRPr lang="en-US" altLang="zh-TW" sz="1800" b="1" dirty="0">
              <a:solidFill>
                <a:schemeClr val="accent6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971550" lvl="1" indent="-514350">
              <a:lnSpc>
                <a:spcPct val="110000"/>
              </a:lnSpc>
              <a:buFont typeface="+mj-lt"/>
              <a:buAutoNum type="alphaLcPeriod"/>
            </a:pPr>
            <a:r>
              <a:rPr lang="zh-TW" altLang="en-US" sz="18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當家長想</a:t>
            </a:r>
            <a:r>
              <a:rPr lang="zh-TW" altLang="en-US" sz="18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提醒子女做事</a:t>
            </a:r>
            <a:r>
              <a:rPr lang="zh-TW" altLang="en-US" sz="18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的時候，會用什麼方式或説話</a:t>
            </a:r>
            <a:r>
              <a:rPr lang="en-US" altLang="zh-TW" sz="18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</a:t>
            </a:r>
            <a:endParaRPr lang="en-US" altLang="zh-CN" sz="1800" b="1" dirty="0">
              <a:solidFill>
                <a:schemeClr val="accent6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971550" lvl="1" indent="-514350">
              <a:lnSpc>
                <a:spcPct val="110000"/>
              </a:lnSpc>
              <a:buFont typeface="+mj-lt"/>
              <a:buAutoNum type="alphaLcPeriod"/>
            </a:pPr>
            <a:r>
              <a:rPr lang="zh-TW" altLang="en-US" sz="18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當</a:t>
            </a:r>
            <a:r>
              <a:rPr lang="zh-TW" altLang="en-US" sz="18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子女情緒激動</a:t>
            </a:r>
            <a:r>
              <a:rPr lang="zh-TW" altLang="en-US" sz="18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時，</a:t>
            </a:r>
            <a:r>
              <a:rPr lang="zh-CN" altLang="en-US" sz="18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</a:t>
            </a:r>
            <a:r>
              <a:rPr lang="zh-TW" altLang="en-US" sz="18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會如何處理</a:t>
            </a:r>
            <a:r>
              <a:rPr lang="zh-CN" altLang="en-US" sz="18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</a:t>
            </a:r>
            <a:endParaRPr lang="en-US" altLang="zh-TW" b="1" dirty="0">
              <a:solidFill>
                <a:schemeClr val="accent6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當青少年子女</a:t>
            </a: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在家外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／</a:t>
            </a: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生活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</a:t>
            </a: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遇到不愉快事情，家長會如何覺察及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處理？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B359C1-B068-111A-A159-1F2B432C9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582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B0A7869E-61FD-436D-84B6-70AE933B66C7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E9FD2F6D-A363-46AB-8A58-8517DB5E3EDF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33AB251F-5C29-4750-95A1-249C1DBA5879}"/>
              </a:ext>
            </a:extLst>
          </p:cNvPr>
          <p:cNvSpPr/>
          <p:nvPr/>
        </p:nvSpPr>
        <p:spPr>
          <a:xfrm>
            <a:off x="1532801" y="802241"/>
            <a:ext cx="8759222" cy="761488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維繫良好親子關係的基本原則及方法</a:t>
            </a:r>
            <a:endParaRPr lang="en-HK" sz="4000" dirty="0"/>
          </a:p>
        </p:txBody>
      </p:sp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393C32C3-FAD4-4B3E-8735-954C7C1ABDC6}"/>
              </a:ext>
            </a:extLst>
          </p:cNvPr>
          <p:cNvSpPr/>
          <p:nvPr/>
        </p:nvSpPr>
        <p:spPr>
          <a:xfrm>
            <a:off x="977831" y="2123953"/>
            <a:ext cx="2886499" cy="39465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016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u="sng" dirty="0">
                <a:solidFill>
                  <a:srgbClr val="0099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增加正面互動</a:t>
            </a:r>
            <a:endParaRPr lang="en-US" altLang="zh-CN" sz="2800" b="1" u="sng" dirty="0">
              <a:solidFill>
                <a:srgbClr val="0099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共投所好</a:t>
            </a:r>
            <a:br>
              <a:rPr lang="en-US" altLang="zh-CN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歡樂時光</a:t>
            </a:r>
            <a:endParaRPr lang="en-US" altLang="zh-CN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CN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br>
              <a:rPr lang="en-US" altLang="zh-CN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CN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</a:p>
          <a:p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id="{7F3A56F8-6445-4B6A-A294-63BA62A35E67}"/>
              </a:ext>
            </a:extLst>
          </p:cNvPr>
          <p:cNvSpPr/>
          <p:nvPr/>
        </p:nvSpPr>
        <p:spPr>
          <a:xfrm>
            <a:off x="4126131" y="2123953"/>
            <a:ext cx="3299059" cy="39465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016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u="sng" dirty="0">
                <a:solidFill>
                  <a:srgbClr val="0099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減少負面互動</a:t>
            </a:r>
            <a:endParaRPr lang="en-US" altLang="zh-CN" sz="2800" b="1" u="sng" dirty="0">
              <a:solidFill>
                <a:srgbClr val="0099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有商有量，以柔克剛</a:t>
            </a:r>
            <a:br>
              <a:rPr lang="en-US" altLang="zh-CN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尊重子女，有錯道歉</a:t>
            </a:r>
            <a:endParaRPr lang="en-US" altLang="zh-CN" sz="2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CN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br>
              <a:rPr lang="en-US" altLang="zh-CN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CN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</a:p>
          <a:p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2" name="Rectangle: Rounded Corners 6">
            <a:extLst>
              <a:ext uri="{FF2B5EF4-FFF2-40B4-BE49-F238E27FC236}">
                <a16:creationId xmlns:a16="http://schemas.microsoft.com/office/drawing/2014/main" id="{3B2AC839-447C-427B-A1D1-131A2B45D2BC}"/>
              </a:ext>
            </a:extLst>
          </p:cNvPr>
          <p:cNvSpPr/>
          <p:nvPr/>
        </p:nvSpPr>
        <p:spPr>
          <a:xfrm>
            <a:off x="7665114" y="2107271"/>
            <a:ext cx="3527177" cy="39170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016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400" b="1" u="sng" dirty="0">
              <a:solidFill>
                <a:srgbClr val="0099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CN" altLang="en-US" sz="2400" b="1" u="sng" dirty="0">
                <a:solidFill>
                  <a:srgbClr val="0099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提供適切支援及引導</a:t>
            </a:r>
            <a:endParaRPr lang="en-US" altLang="zh-CN" sz="2400" b="1" u="sng" dirty="0">
              <a:solidFill>
                <a:srgbClr val="0099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HK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留心</a:t>
            </a: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多聽，</a:t>
            </a:r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展同理</a:t>
            </a: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心</a:t>
            </a:r>
            <a:endParaRPr lang="en-US" altLang="zh-TW" sz="2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HK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遇難拆細</a:t>
            </a: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，共同解難</a:t>
            </a:r>
            <a:endParaRPr lang="en-US" altLang="zh-TW" sz="2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2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CN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br>
              <a:rPr lang="en-US" altLang="zh-CN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CN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</a:p>
          <a:p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3" name="Picture 7" descr="バーベキューをする家族のイラスト">
            <a:extLst>
              <a:ext uri="{FF2B5EF4-FFF2-40B4-BE49-F238E27FC236}">
                <a16:creationId xmlns:a16="http://schemas.microsoft.com/office/drawing/2014/main" id="{A2E67240-E9B8-43E3-BCB7-EB5837327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729" y="3838171"/>
            <a:ext cx="2004020" cy="20040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0C8FA7-4A63-C6D1-16FC-783C294C5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32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5C102D-C7ED-E6D6-602A-93AA72AB6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269" y="3778866"/>
            <a:ext cx="2063325" cy="2063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06CD52-4820-B6C8-2692-286BE66E7E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5116"/>
          <a:stretch>
            <a:fillRect/>
          </a:stretch>
        </p:blipFill>
        <p:spPr>
          <a:xfrm>
            <a:off x="7893232" y="3766718"/>
            <a:ext cx="3299059" cy="181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5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化同側角落 9">
            <a:extLst>
              <a:ext uri="{FF2B5EF4-FFF2-40B4-BE49-F238E27FC236}">
                <a16:creationId xmlns:a16="http://schemas.microsoft.com/office/drawing/2014/main" id="{5091F799-D00F-4D09-8820-8C3AF6D1DD0A}"/>
              </a:ext>
            </a:extLst>
          </p:cNvPr>
          <p:cNvSpPr/>
          <p:nvPr/>
        </p:nvSpPr>
        <p:spPr>
          <a:xfrm rot="5400000">
            <a:off x="3472567" y="-214482"/>
            <a:ext cx="1313970" cy="8259101"/>
          </a:xfrm>
          <a:prstGeom prst="round2SameRect">
            <a:avLst/>
          </a:prstGeom>
          <a:solidFill>
            <a:srgbClr val="9CE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4" name="矩形: 圓角化同側角落 3">
            <a:extLst>
              <a:ext uri="{FF2B5EF4-FFF2-40B4-BE49-F238E27FC236}">
                <a16:creationId xmlns:a16="http://schemas.microsoft.com/office/drawing/2014/main" id="{2B009958-DC44-411A-8508-C5C586495753}"/>
              </a:ext>
            </a:extLst>
          </p:cNvPr>
          <p:cNvSpPr/>
          <p:nvPr/>
        </p:nvSpPr>
        <p:spPr>
          <a:xfrm rot="5400000">
            <a:off x="4535371" y="-1839640"/>
            <a:ext cx="1518600" cy="10589342"/>
          </a:xfrm>
          <a:prstGeom prst="round2SameRect">
            <a:avLst/>
          </a:prstGeom>
          <a:solidFill>
            <a:srgbClr val="3A99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HK" altLang="zh-TW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為青少年子女提供適切的支援及引導 </a:t>
            </a:r>
            <a:r>
              <a:rPr lang="en-US" altLang="zh-TW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– </a:t>
            </a:r>
            <a:endParaRPr lang="zh-TW" altLang="en-US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CN" altLang="en-US" sz="35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個案討論</a:t>
            </a:r>
            <a:endParaRPr lang="en-HK" altLang="zh-TW" sz="35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HK" altLang="zh-TW" sz="35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矩形: 剪去對角角落 6">
            <a:extLst>
              <a:ext uri="{FF2B5EF4-FFF2-40B4-BE49-F238E27FC236}">
                <a16:creationId xmlns:a16="http://schemas.microsoft.com/office/drawing/2014/main" id="{665AFCCA-499F-4AB6-BD0E-EBEA3052151A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E1F884-DE3A-7C52-0653-06C0DE2703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8714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0F085-615E-E745-2830-230EAEDB9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BD6AE44F-7ABC-B5D9-8304-CEB7E21A919F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483C27F3-255A-E566-B0C1-0466AFA40B65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2D8B1944-642F-015F-B54A-7C124149DEAE}"/>
              </a:ext>
            </a:extLst>
          </p:cNvPr>
          <p:cNvSpPr/>
          <p:nvPr/>
        </p:nvSpPr>
        <p:spPr>
          <a:xfrm>
            <a:off x="0" y="825689"/>
            <a:ext cx="3668648" cy="761488"/>
          </a:xfrm>
          <a:prstGeom prst="roundRect">
            <a:avLst/>
          </a:prstGeom>
          <a:solidFill>
            <a:srgbClr val="3A9917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個案討論</a:t>
            </a:r>
            <a:r>
              <a:rPr lang="zh-CN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lang="en-US" altLang="zh-CN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r>
              <a:rPr lang="zh-CN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lang="en-HK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92ABFE1-1589-6540-68B8-3F6D13439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1357" y="1804735"/>
            <a:ext cx="10515600" cy="356084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altLang="zh-TW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至</a:t>
            </a:r>
            <a:r>
              <a:rPr lang="en-US" altLang="zh-TW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</a:t>
            </a: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位家長組成一小組（或與身旁</a:t>
            </a:r>
            <a:r>
              <a:rPr lang="en-US" altLang="zh-TW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至</a:t>
            </a:r>
            <a:r>
              <a:rPr lang="en-US" altLang="zh-TW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</a:t>
            </a: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位家長一組）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進行約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分鐘</a:t>
            </a: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討論，然後每組派組員分享</a:t>
            </a:r>
            <a:r>
              <a:rPr lang="zh-TW" altLang="en-US" sz="2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如何處理</a:t>
            </a: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或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</a:t>
            </a:r>
            <a:r>
              <a:rPr lang="zh-TW" altLang="en-US" sz="2400" b="1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角色扮演示範</a:t>
            </a: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與青少年</a:t>
            </a: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子女商討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以下</a:t>
            </a: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情況：</a:t>
            </a:r>
          </a:p>
        </p:txBody>
      </p:sp>
      <p:graphicFrame>
        <p:nvGraphicFramePr>
          <p:cNvPr id="11" name="Table 6">
            <a:extLst>
              <a:ext uri="{FF2B5EF4-FFF2-40B4-BE49-F238E27FC236}">
                <a16:creationId xmlns:a16="http://schemas.microsoft.com/office/drawing/2014/main" id="{1FE290B7-CCE6-002A-B386-76F605473B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223098"/>
              </p:ext>
            </p:extLst>
          </p:nvPr>
        </p:nvGraphicFramePr>
        <p:xfrm>
          <a:off x="838200" y="3319591"/>
          <a:ext cx="10515599" cy="271272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0515599">
                  <a:extLst>
                    <a:ext uri="{9D8B030D-6E8A-4147-A177-3AD203B41FA5}">
                      <a16:colId xmlns:a16="http://schemas.microsoft.com/office/drawing/2014/main" val="104599728"/>
                    </a:ext>
                  </a:extLst>
                </a:gridCol>
              </a:tblGrid>
              <a:tr h="353564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altLang="zh-TW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【</a:t>
                      </a:r>
                      <a:r>
                        <a:rPr lang="zh-TW" alt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身體</a:t>
                      </a:r>
                      <a:r>
                        <a:rPr lang="zh-CN" altLang="en-US" sz="2000" b="1" dirty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／</a:t>
                      </a:r>
                      <a:r>
                        <a:rPr lang="zh-TW" alt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容貌問題</a:t>
                      </a:r>
                      <a:r>
                        <a:rPr lang="en-US" altLang="zh-TW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】</a:t>
                      </a:r>
                      <a:r>
                        <a:rPr lang="zh-TW" altLang="en-US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女兒越來越介意自己單眼皮，希望</a:t>
                      </a:r>
                      <a:r>
                        <a:rPr lang="zh-CN" altLang="en-US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家長</a:t>
                      </a:r>
                      <a:r>
                        <a:rPr lang="zh-TW" altLang="en-US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資助她整容。</a:t>
                      </a:r>
                      <a:br>
                        <a:rPr lang="en-US" altLang="zh-TW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zh-CN" altLang="en-US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（動畫連結：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u="sng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3"/>
                        </a:rPr>
                        <a:t>https://youtu.be/icGWAmQF5-Q</a:t>
                      </a:r>
                      <a:r>
                        <a:rPr lang="zh-CN" altLang="en-US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）</a:t>
                      </a:r>
                      <a:endParaRPr lang="en-US" altLang="zh-TW" sz="2000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9447018"/>
                  </a:ext>
                </a:extLst>
              </a:tr>
              <a:tr h="61873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r>
                        <a:rPr lang="en-US" altLang="zh-TW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【</a:t>
                      </a:r>
                      <a:r>
                        <a:rPr lang="zh-TW" alt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認知</a:t>
                      </a:r>
                      <a:r>
                        <a:rPr lang="zh-CN" altLang="en-US" sz="2000" b="1" dirty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／</a:t>
                      </a:r>
                      <a:r>
                        <a:rPr lang="zh-TW" alt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自我管理問題</a:t>
                      </a:r>
                      <a:r>
                        <a:rPr lang="en-US" altLang="zh-TW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】</a:t>
                      </a:r>
                      <a:r>
                        <a:rPr lang="zh-TW" alt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兒子</a:t>
                      </a:r>
                      <a:r>
                        <a:rPr lang="zh-CN" alt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堅持</a:t>
                      </a:r>
                      <a:r>
                        <a:rPr lang="zh-TW" alt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每天放學後</a:t>
                      </a:r>
                      <a:r>
                        <a:rPr lang="zh-CN" alt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與</a:t>
                      </a:r>
                      <a:r>
                        <a:rPr lang="zh-TW" alt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朋友打球兩小時才回家，影響做功課</a:t>
                      </a:r>
                      <a:r>
                        <a:rPr lang="zh-CN" alt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、</a:t>
                      </a:r>
                      <a:br>
                        <a:rPr lang="en-US" altLang="zh-CN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zh-TW" alt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溫習及作息時間。</a:t>
                      </a:r>
                      <a:br>
                        <a:rPr lang="en-US" altLang="zh-TW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zh-TW" alt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（</a:t>
                      </a:r>
                      <a:r>
                        <a:rPr lang="zh-TW" alt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動畫連結：</a:t>
                      </a:r>
                      <a:r>
                        <a:rPr lang="en-US" sz="1800" b="1" u="sng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4"/>
                        </a:rPr>
                        <a:t>https://youtu.be/eQ_L62hu0_0</a:t>
                      </a:r>
                      <a:r>
                        <a:rPr lang="zh-TW" alt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）</a:t>
                      </a:r>
                      <a:endParaRPr lang="en-US" altLang="zh-TW" sz="20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3834394"/>
                  </a:ext>
                </a:extLst>
              </a:tr>
              <a:tr h="47320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r>
                        <a:rPr lang="en-US" altLang="zh-TW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【</a:t>
                      </a:r>
                      <a:r>
                        <a:rPr lang="zh-TW" alt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心理</a:t>
                      </a:r>
                      <a:r>
                        <a:rPr lang="zh-CN" altLang="en-US" sz="2000" b="1" dirty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／</a:t>
                      </a:r>
                      <a:r>
                        <a:rPr lang="zh-TW" alt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探索自我問題</a:t>
                      </a:r>
                      <a:r>
                        <a:rPr lang="en-US" altLang="zh-TW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】</a:t>
                      </a:r>
                      <a:r>
                        <a:rPr lang="zh-TW" alt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兒子提出有意停學</a:t>
                      </a:r>
                      <a:r>
                        <a:rPr lang="zh-CN" alt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，</a:t>
                      </a:r>
                      <a:r>
                        <a:rPr lang="zh-TW" alt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專注學跳舞，</a:t>
                      </a:r>
                      <a:r>
                        <a:rPr lang="zh-CN" alt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準備</a:t>
                      </a:r>
                      <a:r>
                        <a:rPr lang="zh-TW" alt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到韓國參加偶像選拔，</a:t>
                      </a:r>
                      <a:br>
                        <a:rPr lang="en-US" altLang="zh-TW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zh-TW" alt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希望「追夢」成為偶像出道。</a:t>
                      </a:r>
                      <a:br>
                        <a:rPr lang="en-US" altLang="zh-TW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zh-CN" altLang="en-US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（動畫連結：</a:t>
                      </a:r>
                      <a:r>
                        <a:rPr lang="en-US" sz="1800" b="1" u="sng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5"/>
                        </a:rPr>
                        <a:t>https://youtu.be/aI6kEQb4d94</a:t>
                      </a:r>
                      <a:r>
                        <a:rPr lang="zh-CN" altLang="en-US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）</a:t>
                      </a:r>
                      <a:endParaRPr lang="en-US" altLang="zh-TW" sz="20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3526182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F657A4-0CD1-5827-69C3-6EA6DACB7F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34</a:t>
            </a:fld>
            <a:endParaRPr lang="en-US"/>
          </a:p>
        </p:txBody>
      </p:sp>
      <p:sp>
        <p:nvSpPr>
          <p:cNvPr id="7" name="矩形: 圓角 12">
            <a:extLst>
              <a:ext uri="{FF2B5EF4-FFF2-40B4-BE49-F238E27FC236}">
                <a16:creationId xmlns:a16="http://schemas.microsoft.com/office/drawing/2014/main" id="{C3B2F295-7EF5-8ED7-1EBB-9C235E626BDB}"/>
              </a:ext>
            </a:extLst>
          </p:cNvPr>
          <p:cNvSpPr/>
          <p:nvPr/>
        </p:nvSpPr>
        <p:spPr>
          <a:xfrm>
            <a:off x="3804558" y="825689"/>
            <a:ext cx="8387442" cy="761488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為</a:t>
            </a:r>
            <a:r>
              <a:rPr lang="zh-CN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青少年</a:t>
            </a:r>
            <a:r>
              <a:rPr lang="zh-TW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子女提供適切的支援及引導</a:t>
            </a:r>
            <a:endParaRPr lang="en-HK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192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42A6C-2436-EB26-7C7A-33A381EE9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A4F8DA35-A569-FF10-8DC7-5C052E86FEA2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A711F6B6-5F4A-0ECF-102C-07C573DD6684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graphicFrame>
        <p:nvGraphicFramePr>
          <p:cNvPr id="11" name="Table 6">
            <a:extLst>
              <a:ext uri="{FF2B5EF4-FFF2-40B4-BE49-F238E27FC236}">
                <a16:creationId xmlns:a16="http://schemas.microsoft.com/office/drawing/2014/main" id="{B6FEBABC-F946-2071-9866-6E7F35F8C1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317432"/>
              </p:ext>
            </p:extLst>
          </p:nvPr>
        </p:nvGraphicFramePr>
        <p:xfrm>
          <a:off x="838200" y="3237124"/>
          <a:ext cx="10515599" cy="262128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0515599">
                  <a:extLst>
                    <a:ext uri="{9D8B030D-6E8A-4147-A177-3AD203B41FA5}">
                      <a16:colId xmlns:a16="http://schemas.microsoft.com/office/drawing/2014/main" val="104599728"/>
                    </a:ext>
                  </a:extLst>
                </a:gridCol>
              </a:tblGrid>
              <a:tr h="904739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4"/>
                        <a:tabLst/>
                        <a:defRPr/>
                      </a:pPr>
                      <a:r>
                        <a:rPr lang="en-US" altLang="zh-TW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【</a:t>
                      </a:r>
                      <a:r>
                        <a:rPr lang="zh-TW" alt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社交</a:t>
                      </a:r>
                      <a:r>
                        <a:rPr lang="zh-CN" altLang="en-US" sz="2000" b="1" dirty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／</a:t>
                      </a:r>
                      <a:r>
                        <a:rPr lang="zh-TW" alt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同儕問題</a:t>
                      </a:r>
                      <a:r>
                        <a:rPr lang="en-US" altLang="zh-TW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】</a:t>
                      </a:r>
                      <a:r>
                        <a:rPr lang="zh-TW" altLang="en-US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兒子最近好像結交了一位</a:t>
                      </a:r>
                      <a:r>
                        <a:rPr lang="zh-CN" altLang="en-US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新</a:t>
                      </a:r>
                      <a:r>
                        <a:rPr lang="zh-TW" altLang="en-US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朋友，開始經常放學後流連</a:t>
                      </a:r>
                      <a:r>
                        <a:rPr lang="zh-CN" altLang="en-US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球場或</a:t>
                      </a:r>
                      <a:r>
                        <a:rPr lang="zh-TW" altLang="en-US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商場，導致晚歸，影響做功課</a:t>
                      </a:r>
                      <a:r>
                        <a:rPr lang="zh-CN" alt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、</a:t>
                      </a:r>
                      <a:r>
                        <a:rPr lang="zh-TW" altLang="en-US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溫習</a:t>
                      </a:r>
                      <a:r>
                        <a:rPr lang="zh-CN" altLang="en-US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及</a:t>
                      </a:r>
                      <a:r>
                        <a:rPr lang="zh-TW" altLang="en-US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作息</a:t>
                      </a:r>
                      <a:r>
                        <a:rPr lang="zh-CN" altLang="en-US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時間</a:t>
                      </a:r>
                      <a:r>
                        <a:rPr lang="zh-TW" altLang="en-US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， </a:t>
                      </a:r>
                      <a:r>
                        <a:rPr lang="zh-CN" altLang="en-US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更</a:t>
                      </a:r>
                      <a:r>
                        <a:rPr lang="zh-TW" altLang="en-US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向</a:t>
                      </a:r>
                      <a:r>
                        <a:rPr lang="zh-CN" altLang="en-US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家長要求更多</a:t>
                      </a:r>
                      <a:r>
                        <a:rPr lang="zh-TW" altLang="en-US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零用錢。有時那朋友更會情感勒索，與兒子說如果不一</a:t>
                      </a:r>
                      <a:r>
                        <a:rPr lang="zh-TW" altLang="en-US" sz="2000" b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起</a:t>
                      </a:r>
                      <a:r>
                        <a:rPr lang="zh-TW" altLang="en-US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玩就不是朋友。</a:t>
                      </a:r>
                      <a:br>
                        <a:rPr lang="en-US" altLang="zh-TW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zh-CN" altLang="en-US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（動畫連結：</a:t>
                      </a:r>
                      <a:r>
                        <a:rPr lang="en-US" sz="1800" b="1" u="sng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3"/>
                        </a:rPr>
                        <a:t>https://youtu.be/tSiV9pmrQZE</a:t>
                      </a:r>
                      <a:r>
                        <a:rPr lang="zh-CN" altLang="en-US" sz="18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）</a:t>
                      </a:r>
                      <a:endParaRPr lang="en-US" altLang="zh-TW" sz="18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030591"/>
                  </a:ext>
                </a:extLst>
              </a:tr>
              <a:tr h="59615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5"/>
                        <a:tabLst/>
                        <a:defRPr/>
                      </a:pPr>
                      <a:r>
                        <a:rPr lang="en-US" altLang="zh-TW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【</a:t>
                      </a:r>
                      <a:r>
                        <a:rPr lang="zh-TW" alt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價值觀</a:t>
                      </a:r>
                      <a:r>
                        <a:rPr lang="zh-CN" altLang="en-US" sz="2000" b="1" dirty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／</a:t>
                      </a:r>
                      <a:r>
                        <a:rPr lang="zh-TW" alt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追求名牌問題</a:t>
                      </a:r>
                      <a:r>
                        <a:rPr lang="en-US" altLang="zh-TW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】</a:t>
                      </a:r>
                      <a:r>
                        <a:rPr lang="zh-TW" alt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家中</a:t>
                      </a:r>
                      <a:r>
                        <a:rPr lang="zh-CN" alt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成員</a:t>
                      </a:r>
                      <a:r>
                        <a:rPr lang="zh-TW" alt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一向不追求奢華生活及揮霍金錢</a:t>
                      </a:r>
                      <a:r>
                        <a:rPr lang="zh-CN" alt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，</a:t>
                      </a:r>
                      <a:r>
                        <a:rPr lang="zh-TW" alt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但女兒升上中一後見到同學用</a:t>
                      </a:r>
                      <a:r>
                        <a:rPr lang="zh-CN" alt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貴價</a:t>
                      </a:r>
                      <a:r>
                        <a:rPr lang="zh-HK" alt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手機</a:t>
                      </a:r>
                      <a:r>
                        <a:rPr lang="zh-TW" alt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，</a:t>
                      </a:r>
                      <a:r>
                        <a:rPr lang="zh-HK" alt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自覺</a:t>
                      </a:r>
                      <a:r>
                        <a:rPr lang="zh-TW" alt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自己的普通電話</a:t>
                      </a:r>
                      <a:r>
                        <a:rPr lang="zh-HK" alt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甚為寒酸</a:t>
                      </a:r>
                      <a:r>
                        <a:rPr lang="zh-TW" alt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，</a:t>
                      </a:r>
                      <a:r>
                        <a:rPr lang="zh-HK" alt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難以「埋堆」</a:t>
                      </a:r>
                      <a:r>
                        <a:rPr lang="zh-TW" alt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，希望</a:t>
                      </a:r>
                      <a:r>
                        <a:rPr lang="zh-CN" alt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家長也能</a:t>
                      </a:r>
                      <a:r>
                        <a:rPr lang="zh-TW" alt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買</a:t>
                      </a:r>
                      <a:r>
                        <a:rPr lang="zh-CN" alt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貴價</a:t>
                      </a:r>
                      <a:r>
                        <a:rPr lang="zh-HK" alt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手機</a:t>
                      </a:r>
                      <a:r>
                        <a:rPr lang="zh-TW" alt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給自己。</a:t>
                      </a:r>
                      <a:br>
                        <a:rPr lang="en-US" altLang="zh-TW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zh-CN" altLang="en-US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（動畫連結：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u="sng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hlinkClick r:id="rId4"/>
                        </a:rPr>
                        <a:t>https://youtu.be/QTABixbOb5Y</a:t>
                      </a:r>
                      <a:r>
                        <a:rPr lang="zh-CN" altLang="en-US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）</a:t>
                      </a:r>
                      <a:endParaRPr 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2398061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9532DE-A536-C08C-8935-E0B14B470F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35</a:t>
            </a:fld>
            <a:endParaRPr lang="en-US"/>
          </a:p>
        </p:txBody>
      </p:sp>
      <p:sp>
        <p:nvSpPr>
          <p:cNvPr id="3" name="矩形: 圓角 13">
            <a:extLst>
              <a:ext uri="{FF2B5EF4-FFF2-40B4-BE49-F238E27FC236}">
                <a16:creationId xmlns:a16="http://schemas.microsoft.com/office/drawing/2014/main" id="{5FC58EAD-E4F5-3256-B7AB-F37B3CC01673}"/>
              </a:ext>
            </a:extLst>
          </p:cNvPr>
          <p:cNvSpPr/>
          <p:nvPr/>
        </p:nvSpPr>
        <p:spPr>
          <a:xfrm>
            <a:off x="0" y="825689"/>
            <a:ext cx="3668648" cy="761488"/>
          </a:xfrm>
          <a:prstGeom prst="roundRect">
            <a:avLst/>
          </a:prstGeom>
          <a:solidFill>
            <a:srgbClr val="3A9917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個案討論</a:t>
            </a:r>
            <a:r>
              <a:rPr lang="zh-CN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lang="en-US" altLang="zh-CN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</a:t>
            </a:r>
            <a:r>
              <a:rPr lang="zh-CN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lang="en-HK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: 圓角 12">
            <a:extLst>
              <a:ext uri="{FF2B5EF4-FFF2-40B4-BE49-F238E27FC236}">
                <a16:creationId xmlns:a16="http://schemas.microsoft.com/office/drawing/2014/main" id="{67B9C648-2EAA-4DE2-B440-BE0FE4DCC4D4}"/>
              </a:ext>
            </a:extLst>
          </p:cNvPr>
          <p:cNvSpPr/>
          <p:nvPr/>
        </p:nvSpPr>
        <p:spPr>
          <a:xfrm>
            <a:off x="3804558" y="825689"/>
            <a:ext cx="8387442" cy="761488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為</a:t>
            </a:r>
            <a:r>
              <a:rPr lang="zh-CN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青少年</a:t>
            </a:r>
            <a:r>
              <a:rPr lang="zh-TW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子女提供適切的支援及引導</a:t>
            </a:r>
            <a:endParaRPr lang="en-HK" sz="4000" dirty="0">
              <a:solidFill>
                <a:schemeClr val="bg1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26A616F-C4EC-49D9-9ADD-F017D7A18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1357" y="1804735"/>
            <a:ext cx="10515600" cy="356084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altLang="zh-TW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至</a:t>
            </a:r>
            <a:r>
              <a:rPr lang="en-US" altLang="zh-TW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</a:t>
            </a: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位家長組成一小組（或與身旁</a:t>
            </a:r>
            <a:r>
              <a:rPr lang="en-US" altLang="zh-TW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至</a:t>
            </a:r>
            <a:r>
              <a:rPr lang="en-US" altLang="zh-TW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</a:t>
            </a: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位家長一組）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進行約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分鐘</a:t>
            </a: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討論，然後每組派組員分享</a:t>
            </a:r>
            <a:r>
              <a:rPr lang="zh-TW" altLang="en-US" sz="2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如何處理</a:t>
            </a: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或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</a:t>
            </a:r>
            <a:r>
              <a:rPr lang="zh-TW" altLang="en-US" sz="2400" b="1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角色扮演示範</a:t>
            </a: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與青少年</a:t>
            </a: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子女商討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以下</a:t>
            </a: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情況：</a:t>
            </a:r>
          </a:p>
        </p:txBody>
      </p:sp>
    </p:spTree>
    <p:extLst>
      <p:ext uri="{BB962C8B-B14F-4D97-AF65-F5344CB8AC3E}">
        <p14:creationId xmlns:p14="http://schemas.microsoft.com/office/powerpoint/2010/main" val="28137486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B0A7869E-61FD-436D-84B6-70AE933B66C7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E9FD2F6D-A363-46AB-8A58-8517DB5E3EDF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ADD0CD2B-73E0-4AC9-B93C-F786C8E5D072}"/>
              </a:ext>
            </a:extLst>
          </p:cNvPr>
          <p:cNvSpPr/>
          <p:nvPr/>
        </p:nvSpPr>
        <p:spPr>
          <a:xfrm>
            <a:off x="210643" y="889871"/>
            <a:ext cx="2578999" cy="761488"/>
          </a:xfrm>
          <a:prstGeom prst="roundRect">
            <a:avLst/>
          </a:prstGeom>
          <a:solidFill>
            <a:srgbClr val="3A9917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解説</a:t>
            </a:r>
            <a:endParaRPr lang="en-HK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FBC5A03-FAFF-4C33-AD40-0A8CADE44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0ACFF8-C0C3-2614-1AFF-4A770C485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36</a:t>
            </a:fld>
            <a:endParaRPr lang="en-US"/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206D89FB-B38C-0052-DAEE-3E5B82E6E155}"/>
              </a:ext>
            </a:extLst>
          </p:cNvPr>
          <p:cNvSpPr/>
          <p:nvPr/>
        </p:nvSpPr>
        <p:spPr>
          <a:xfrm>
            <a:off x="2026695" y="2220686"/>
            <a:ext cx="8476613" cy="37325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016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u="sng" dirty="0">
                <a:solidFill>
                  <a:srgbClr val="0099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提供適切支援及引導</a:t>
            </a:r>
            <a:endParaRPr lang="en-US" altLang="zh-CN" sz="3600" b="1" u="sng" dirty="0">
              <a:solidFill>
                <a:srgbClr val="0099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HK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留心</a:t>
            </a:r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多聽，</a:t>
            </a:r>
            <a:r>
              <a:rPr lang="zh-CN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展同理</a:t>
            </a:r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心</a:t>
            </a:r>
            <a:r>
              <a:rPr lang="zh-CN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HK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遇難拆細</a:t>
            </a:r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，共同解難</a:t>
            </a:r>
            <a:endParaRPr lang="en-US" altLang="zh-CN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br>
              <a:rPr lang="en-US" altLang="zh-CN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CN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</a:p>
          <a:p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A798B1-E536-D119-AD49-9C97B732A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647" y="3756006"/>
            <a:ext cx="2078810" cy="2078810"/>
          </a:xfrm>
          <a:prstGeom prst="rect">
            <a:avLst/>
          </a:prstGeom>
        </p:spPr>
      </p:pic>
      <p:sp>
        <p:nvSpPr>
          <p:cNvPr id="10" name="矩形: 圓角 12">
            <a:extLst>
              <a:ext uri="{FF2B5EF4-FFF2-40B4-BE49-F238E27FC236}">
                <a16:creationId xmlns:a16="http://schemas.microsoft.com/office/drawing/2014/main" id="{9FC4CAC0-5FAB-4882-9A1B-A5505F2B23D4}"/>
              </a:ext>
            </a:extLst>
          </p:cNvPr>
          <p:cNvSpPr/>
          <p:nvPr/>
        </p:nvSpPr>
        <p:spPr>
          <a:xfrm>
            <a:off x="2966358" y="899550"/>
            <a:ext cx="8387442" cy="761488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為</a:t>
            </a:r>
            <a:r>
              <a:rPr lang="zh-CN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青少年</a:t>
            </a:r>
            <a:r>
              <a:rPr lang="zh-TW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子女提供適切的支援及引導</a:t>
            </a:r>
            <a:endParaRPr lang="en-HK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3154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B0A7869E-61FD-436D-84B6-70AE933B66C7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E9FD2F6D-A363-46AB-8A58-8517DB5E3EDF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33AB251F-5C29-4750-95A1-249C1DBA5879}"/>
              </a:ext>
            </a:extLst>
          </p:cNvPr>
          <p:cNvSpPr/>
          <p:nvPr/>
        </p:nvSpPr>
        <p:spPr>
          <a:xfrm>
            <a:off x="833825" y="1064452"/>
            <a:ext cx="10524349" cy="937014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為青少年子女提供適切的支援及引導 </a:t>
            </a:r>
            <a:r>
              <a:rPr lang="en-US" altLang="zh-TW" sz="3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– 1. </a:t>
            </a:r>
            <a:r>
              <a:rPr lang="zh-CN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做好預備</a:t>
            </a:r>
            <a:endParaRPr lang="en-HK" sz="36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B312B4-9069-910E-38ED-CC893CC71A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B3DFC1-9397-1D3F-0D22-7092C12D3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707" y="3596968"/>
            <a:ext cx="2653453" cy="265345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3417727-7C5A-5B20-CA56-FE678FB4588F}"/>
              </a:ext>
            </a:extLst>
          </p:cNvPr>
          <p:cNvSpPr/>
          <p:nvPr/>
        </p:nvSpPr>
        <p:spPr>
          <a:xfrm>
            <a:off x="1166494" y="4335867"/>
            <a:ext cx="2090057" cy="11756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3A99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身教示範</a:t>
            </a:r>
            <a:endParaRPr lang="en-US" sz="2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9009B47-9198-8564-FD70-8E8BADB98C7A}"/>
              </a:ext>
            </a:extLst>
          </p:cNvPr>
          <p:cNvSpPr/>
          <p:nvPr/>
        </p:nvSpPr>
        <p:spPr>
          <a:xfrm>
            <a:off x="2296177" y="2841171"/>
            <a:ext cx="2090057" cy="11756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3A99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理性討論</a:t>
            </a:r>
            <a:endParaRPr lang="en-US" sz="2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CE25B65-A813-2706-7FD4-A45A9DBF5E39}"/>
              </a:ext>
            </a:extLst>
          </p:cNvPr>
          <p:cNvSpPr/>
          <p:nvPr/>
        </p:nvSpPr>
        <p:spPr>
          <a:xfrm>
            <a:off x="4892406" y="2253343"/>
            <a:ext cx="2090057" cy="11756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3A99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約法三章</a:t>
            </a:r>
            <a:endParaRPr lang="en-US" sz="2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F23820D-1ACA-662A-1454-56B106045EF7}"/>
              </a:ext>
            </a:extLst>
          </p:cNvPr>
          <p:cNvSpPr/>
          <p:nvPr/>
        </p:nvSpPr>
        <p:spPr>
          <a:xfrm>
            <a:off x="7481083" y="2849243"/>
            <a:ext cx="2090057" cy="11756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3A99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訂立</a:t>
            </a: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底線</a:t>
            </a:r>
            <a:endParaRPr lang="en-US" sz="2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A35FCBB-95DB-B5EF-A89E-A82DE5D46871}"/>
              </a:ext>
            </a:extLst>
          </p:cNvPr>
          <p:cNvSpPr/>
          <p:nvPr/>
        </p:nvSpPr>
        <p:spPr>
          <a:xfrm>
            <a:off x="8720294" y="4335867"/>
            <a:ext cx="2090057" cy="11756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3A99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賞罰分明</a:t>
            </a:r>
            <a:endParaRPr lang="en-US" sz="2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619785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B0A7869E-61FD-436D-84B6-70AE933B66C7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E9FD2F6D-A363-46AB-8A58-8517DB5E3EDF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33AB251F-5C29-4750-95A1-249C1DBA5879}"/>
              </a:ext>
            </a:extLst>
          </p:cNvPr>
          <p:cNvSpPr/>
          <p:nvPr/>
        </p:nvSpPr>
        <p:spPr>
          <a:xfrm>
            <a:off x="873424" y="915452"/>
            <a:ext cx="10598162" cy="937014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為青少年子女提供適切的支援及引導 </a:t>
            </a:r>
            <a:r>
              <a:rPr lang="en-US" altLang="zh-TW" sz="3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– 2. </a:t>
            </a:r>
            <a:r>
              <a:rPr lang="zh-TW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智慧處理</a:t>
            </a:r>
            <a:endParaRPr lang="en-HK" sz="36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5B4342-A0B4-82A1-ABAE-AC4ACA6D6F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8D4BC4-4606-8899-812D-60F6F952A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541" y="3846470"/>
            <a:ext cx="2911929" cy="2839131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94B64851-DF81-FFCF-C9AB-C9892AAA2741}"/>
              </a:ext>
            </a:extLst>
          </p:cNvPr>
          <p:cNvSpPr/>
          <p:nvPr/>
        </p:nvSpPr>
        <p:spPr>
          <a:xfrm>
            <a:off x="1348365" y="3020080"/>
            <a:ext cx="3467711" cy="1485342"/>
          </a:xfrm>
          <a:prstGeom prst="cloudCallout">
            <a:avLst>
              <a:gd name="adj1" fmla="val 51088"/>
              <a:gd name="adj2" fmla="val 59533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3A99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要</a:t>
            </a:r>
            <a:r>
              <a:rPr lang="zh-TW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讓子女有空</a:t>
            </a: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間</a:t>
            </a:r>
            <a:endParaRPr lang="en-US" altLang="zh-TW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去</a:t>
            </a:r>
            <a:r>
              <a:rPr lang="zh-TW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社交及</a:t>
            </a:r>
            <a:r>
              <a:rPr lang="zh-TW" altLang="en-US" sz="2000" b="1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探索體驗</a:t>
            </a:r>
            <a:endParaRPr lang="en-US" b="1" dirty="0">
              <a:solidFill>
                <a:schemeClr val="accent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45FED661-9E4E-FE6C-25DD-0F3971EFF047}"/>
              </a:ext>
            </a:extLst>
          </p:cNvPr>
          <p:cNvSpPr/>
          <p:nvPr/>
        </p:nvSpPr>
        <p:spPr>
          <a:xfrm>
            <a:off x="7375922" y="3020080"/>
            <a:ext cx="3467712" cy="1829506"/>
          </a:xfrm>
          <a:prstGeom prst="cloudCallout">
            <a:avLst>
              <a:gd name="adj1" fmla="val -64183"/>
              <a:gd name="adj2" fmla="val 57374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3A99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同時要</a:t>
            </a:r>
            <a:r>
              <a:rPr lang="zh-TW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</a:t>
            </a:r>
            <a:r>
              <a:rPr lang="zh-TW" altLang="en-US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智慧判斷</a:t>
            </a:r>
            <a:r>
              <a:rPr lang="zh-TW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行為會否</a:t>
            </a: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有巨大</a:t>
            </a:r>
            <a:br>
              <a:rPr lang="en-US" altLang="zh-CN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風險及有嚴重</a:t>
            </a:r>
            <a:r>
              <a:rPr lang="zh-TW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影響</a:t>
            </a:r>
            <a:endParaRPr lang="en-US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CA08807-BB21-CF76-7EF7-3AA6058D0243}"/>
              </a:ext>
            </a:extLst>
          </p:cNvPr>
          <p:cNvSpPr/>
          <p:nvPr/>
        </p:nvSpPr>
        <p:spPr>
          <a:xfrm>
            <a:off x="611113" y="4709843"/>
            <a:ext cx="3902529" cy="1730243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注意：</a:t>
            </a:r>
            <a:r>
              <a:rPr lang="zh-TW" altLang="en-US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「放手」並非放任不理</a:t>
            </a:r>
            <a:r>
              <a:rPr lang="zh-TW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，而是有商有量的互動學習過程，因為</a:t>
            </a:r>
            <a:r>
              <a:rPr lang="zh-TW" altLang="en-US" sz="2000" b="1" dirty="0">
                <a:solidFill>
                  <a:srgbClr val="ED7D3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子女仍然需要</a:t>
            </a:r>
            <a:r>
              <a:rPr lang="zh-CN" altLang="en-US" sz="2000" b="1" dirty="0">
                <a:solidFill>
                  <a:srgbClr val="ED7D3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</a:t>
            </a:r>
            <a:r>
              <a:rPr lang="zh-TW" altLang="en-US" sz="2000" b="1" dirty="0">
                <a:solidFill>
                  <a:srgbClr val="ED7D3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的適當指導及支援</a:t>
            </a:r>
            <a:r>
              <a:rPr lang="zh-TW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88934AC2-A459-31A2-FD21-325F82837419}"/>
              </a:ext>
            </a:extLst>
          </p:cNvPr>
          <p:cNvSpPr/>
          <p:nvPr/>
        </p:nvSpPr>
        <p:spPr>
          <a:xfrm>
            <a:off x="4618622" y="2056887"/>
            <a:ext cx="3314700" cy="1485342"/>
          </a:xfrm>
          <a:prstGeom prst="cloudCallout">
            <a:avLst>
              <a:gd name="adj1" fmla="val -1150"/>
              <a:gd name="adj2" fmla="val 77871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3A99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放手？</a:t>
            </a:r>
            <a:endParaRPr lang="en-US" sz="4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069109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B0A7869E-61FD-436D-84B6-70AE933B66C7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E9FD2F6D-A363-46AB-8A58-8517DB5E3EDF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33AB251F-5C29-4750-95A1-249C1DBA5879}"/>
              </a:ext>
            </a:extLst>
          </p:cNvPr>
          <p:cNvSpPr/>
          <p:nvPr/>
        </p:nvSpPr>
        <p:spPr>
          <a:xfrm>
            <a:off x="890650" y="944537"/>
            <a:ext cx="10578193" cy="937014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為青少年子女提供適切的支援及引導 </a:t>
            </a:r>
            <a:r>
              <a:rPr lang="en-US" altLang="zh-TW" sz="3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–</a:t>
            </a:r>
            <a:r>
              <a:rPr lang="zh-TW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3. </a:t>
            </a:r>
            <a:r>
              <a:rPr lang="zh-TW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有商有量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F89C5C-1220-DF76-ACBB-0C38B0DB7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C99C02-06A9-3071-1C33-16C692011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296" y="3480879"/>
            <a:ext cx="2940282" cy="2940282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5E97AC1D-8D80-4B8A-3A8E-B853D2CDED93}"/>
              </a:ext>
            </a:extLst>
          </p:cNvPr>
          <p:cNvSpPr/>
          <p:nvPr/>
        </p:nvSpPr>
        <p:spPr>
          <a:xfrm>
            <a:off x="186980" y="2091124"/>
            <a:ext cx="4637314" cy="2498271"/>
          </a:xfrm>
          <a:prstGeom prst="cloudCallout">
            <a:avLst>
              <a:gd name="adj1" fmla="val 51875"/>
              <a:gd name="adj2" fmla="val 53082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u="sng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忌</a:t>
            </a:r>
            <a:endParaRPr lang="en-US" altLang="zh-CN" sz="2800" b="1" u="sng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HK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一言堂</a:t>
            </a:r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，硬性</a:t>
            </a: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規定／禁止子女行為</a:t>
            </a:r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，以免引起</a:t>
            </a: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子女反感</a:t>
            </a:r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和</a:t>
            </a: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反叛</a:t>
            </a:r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的行為</a:t>
            </a:r>
            <a:endParaRPr lang="en-US" sz="2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3E591627-7410-12DD-CCA9-673011A8E0B1}"/>
              </a:ext>
            </a:extLst>
          </p:cNvPr>
          <p:cNvSpPr/>
          <p:nvPr/>
        </p:nvSpPr>
        <p:spPr>
          <a:xfrm>
            <a:off x="7367708" y="1936287"/>
            <a:ext cx="4637314" cy="2498271"/>
          </a:xfrm>
          <a:prstGeom prst="cloudCallout">
            <a:avLst>
              <a:gd name="adj1" fmla="val -50942"/>
              <a:gd name="adj2" fmla="val 63150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u="sng" dirty="0">
                <a:solidFill>
                  <a:schemeClr val="accent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宜</a:t>
            </a:r>
            <a:endParaRPr lang="en-US" altLang="zh-CN" sz="2800" b="1" u="sng" dirty="0">
              <a:solidFill>
                <a:schemeClr val="accent6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有商有量，了解子女想法，然後引導子女</a:t>
            </a:r>
            <a:r>
              <a:rPr lang="zh-CN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重新衡量和作出判斷</a:t>
            </a:r>
            <a:endParaRPr lang="en-US" sz="2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14470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化同側角落 9">
            <a:extLst>
              <a:ext uri="{FF2B5EF4-FFF2-40B4-BE49-F238E27FC236}">
                <a16:creationId xmlns:a16="http://schemas.microsoft.com/office/drawing/2014/main" id="{5091F799-D00F-4D09-8820-8C3AF6D1DD0A}"/>
              </a:ext>
            </a:extLst>
          </p:cNvPr>
          <p:cNvSpPr/>
          <p:nvPr/>
        </p:nvSpPr>
        <p:spPr>
          <a:xfrm rot="5400000">
            <a:off x="3472566" y="32414"/>
            <a:ext cx="1313970" cy="8259101"/>
          </a:xfrm>
          <a:prstGeom prst="round2SameRect">
            <a:avLst/>
          </a:prstGeom>
          <a:solidFill>
            <a:srgbClr val="9CE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4" name="矩形: 圓角化同側角落 3">
            <a:extLst>
              <a:ext uri="{FF2B5EF4-FFF2-40B4-BE49-F238E27FC236}">
                <a16:creationId xmlns:a16="http://schemas.microsoft.com/office/drawing/2014/main" id="{2B009958-DC44-411A-8508-C5C586495753}"/>
              </a:ext>
            </a:extLst>
          </p:cNvPr>
          <p:cNvSpPr/>
          <p:nvPr/>
        </p:nvSpPr>
        <p:spPr>
          <a:xfrm rot="5400000">
            <a:off x="3093812" y="-925673"/>
            <a:ext cx="2277952" cy="8465575"/>
          </a:xfrm>
          <a:prstGeom prst="round2SameRect">
            <a:avLst/>
          </a:prstGeom>
          <a:solidFill>
            <a:srgbClr val="3A99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環節</a:t>
            </a:r>
            <a:r>
              <a:rPr lang="zh-CN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</a:t>
            </a:r>
            <a:endParaRPr lang="en-HK" altLang="zh-TW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CN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中一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學生面對的新挑戰</a:t>
            </a:r>
            <a:endParaRPr lang="en-HK" altLang="zh-CN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en-US" altLang="zh-CN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 </a:t>
            </a:r>
            <a:r>
              <a:rPr lang="zh-CN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中一學生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自身及環境的改變</a:t>
            </a:r>
            <a:br>
              <a:rPr lang="en-US" altLang="zh-CN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CN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CN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如何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支援他們應對這些</a:t>
            </a:r>
            <a:r>
              <a:rPr lang="zh-CN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挑戰</a:t>
            </a:r>
            <a:endParaRPr lang="zh-TW" altLang="en-US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矩形: 剪去對角角落 6">
            <a:extLst>
              <a:ext uri="{FF2B5EF4-FFF2-40B4-BE49-F238E27FC236}">
                <a16:creationId xmlns:a16="http://schemas.microsoft.com/office/drawing/2014/main" id="{665AFCCA-499F-4AB6-BD0E-EBEA3052151A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8C751D-9F6A-6650-DC9C-33C04F0515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0146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B0A7869E-61FD-436D-84B6-70AE933B66C7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E9FD2F6D-A363-46AB-8A58-8517DB5E3EDF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33AB251F-5C29-4750-95A1-249C1DBA5879}"/>
              </a:ext>
            </a:extLst>
          </p:cNvPr>
          <p:cNvSpPr/>
          <p:nvPr/>
        </p:nvSpPr>
        <p:spPr>
          <a:xfrm>
            <a:off x="1" y="893503"/>
            <a:ext cx="12192000" cy="937014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為青少年子女提供適切的支援及引導 </a:t>
            </a:r>
            <a:r>
              <a:rPr lang="en-US" altLang="zh-TW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– </a:t>
            </a:r>
            <a:r>
              <a:rPr lang="zh-CN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家長心態</a:t>
            </a:r>
            <a:r>
              <a:rPr lang="zh-TW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en-US" altLang="zh-TW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lang="zh-TW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5C7F306C-2B16-48B2-BF32-E200D24EDC9F}"/>
              </a:ext>
            </a:extLst>
          </p:cNvPr>
          <p:cNvSpPr/>
          <p:nvPr/>
        </p:nvSpPr>
        <p:spPr>
          <a:xfrm>
            <a:off x="1532801" y="1989057"/>
            <a:ext cx="8759222" cy="7941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家長設定框架，引導子女發展</a:t>
            </a:r>
            <a:endParaRPr lang="en-US" sz="3200" b="1" dirty="0">
              <a:solidFill>
                <a:srgbClr val="00B05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763F22-25A3-6E7E-AB32-68EEE3A2E4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CD6D5F-BE8D-4C1F-1AB7-1B93B8BA7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714" y="3063875"/>
            <a:ext cx="316539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792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B0A7869E-61FD-436D-84B6-70AE933B66C7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E9FD2F6D-A363-46AB-8A58-8517DB5E3EDF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5C7F306C-2B16-48B2-BF32-E200D24EDC9F}"/>
              </a:ext>
            </a:extLst>
          </p:cNvPr>
          <p:cNvSpPr/>
          <p:nvPr/>
        </p:nvSpPr>
        <p:spPr>
          <a:xfrm>
            <a:off x="1532801" y="1989057"/>
            <a:ext cx="8759222" cy="7941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學習「放手」，成為子女面對</a:t>
            </a:r>
            <a:r>
              <a:rPr lang="zh-TW" altLang="en-US" sz="3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人生</a:t>
            </a:r>
            <a:r>
              <a:rPr lang="zh-CN" altLang="en-US" sz="3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風浪</a:t>
            </a:r>
            <a:r>
              <a:rPr lang="zh-TW" altLang="en-US" sz="3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的錨</a:t>
            </a:r>
            <a:endParaRPr lang="en-US" sz="32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7" name="Content Placeholder 5">
            <a:extLst>
              <a:ext uri="{FF2B5EF4-FFF2-40B4-BE49-F238E27FC236}">
                <a16:creationId xmlns:a16="http://schemas.microsoft.com/office/drawing/2014/main" id="{E20CD218-0946-460E-9A41-900A469863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113" y="3037531"/>
            <a:ext cx="4703752" cy="3527814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39CAE1-5A77-71DB-BB8C-678FB133C8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41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ECAA86-A6FF-FD87-917A-F8300C5D281E}"/>
              </a:ext>
            </a:extLst>
          </p:cNvPr>
          <p:cNvSpPr/>
          <p:nvPr/>
        </p:nvSpPr>
        <p:spPr>
          <a:xfrm>
            <a:off x="7991254" y="5329803"/>
            <a:ext cx="3090403" cy="583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 </a:t>
            </a:r>
            <a:r>
              <a:rPr lang="zh-CN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生成圖像）</a:t>
            </a:r>
            <a:endParaRPr lang="en-US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矩形: 圓角 14">
            <a:extLst>
              <a:ext uri="{FF2B5EF4-FFF2-40B4-BE49-F238E27FC236}">
                <a16:creationId xmlns:a16="http://schemas.microsoft.com/office/drawing/2014/main" id="{43868B14-1533-43BD-812A-12EB0EDD15C5}"/>
              </a:ext>
            </a:extLst>
          </p:cNvPr>
          <p:cNvSpPr/>
          <p:nvPr/>
        </p:nvSpPr>
        <p:spPr>
          <a:xfrm>
            <a:off x="1" y="893503"/>
            <a:ext cx="12192000" cy="937014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為青少年子女提供適切的支援及引導 </a:t>
            </a:r>
            <a:r>
              <a:rPr lang="en-US" altLang="zh-TW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– </a:t>
            </a:r>
            <a:r>
              <a:rPr lang="zh-CN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家長心態</a:t>
            </a:r>
            <a:r>
              <a:rPr lang="zh-TW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en-US" altLang="zh-TW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zh-TW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8111189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B0A7869E-61FD-436D-84B6-70AE933B66C7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E9FD2F6D-A363-46AB-8A58-8517DB5E3EDF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5C7F306C-2B16-48B2-BF32-E200D24EDC9F}"/>
              </a:ext>
            </a:extLst>
          </p:cNvPr>
          <p:cNvSpPr/>
          <p:nvPr/>
        </p:nvSpPr>
        <p:spPr>
          <a:xfrm>
            <a:off x="1532801" y="1989057"/>
            <a:ext cx="8759222" cy="7941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容許適當探索但同時做子女的保護者</a:t>
            </a:r>
            <a:endParaRPr lang="en-US" sz="32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D37E202D-AFA7-4D93-B608-3DAAA7011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839" y="3002748"/>
            <a:ext cx="4926422" cy="369481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4A8A4F-EFDF-A100-4B53-4FDCDDFB4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42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AF9D66-DF04-5B18-AF2C-BFA41EE592C8}"/>
              </a:ext>
            </a:extLst>
          </p:cNvPr>
          <p:cNvSpPr/>
          <p:nvPr/>
        </p:nvSpPr>
        <p:spPr>
          <a:xfrm>
            <a:off x="7991254" y="5329803"/>
            <a:ext cx="3090403" cy="583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 </a:t>
            </a:r>
            <a:r>
              <a:rPr lang="zh-CN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生成圖像）</a:t>
            </a:r>
            <a:endParaRPr lang="en-US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矩形: 圓角 14">
            <a:extLst>
              <a:ext uri="{FF2B5EF4-FFF2-40B4-BE49-F238E27FC236}">
                <a16:creationId xmlns:a16="http://schemas.microsoft.com/office/drawing/2014/main" id="{66639AE4-7EB5-42A0-88B1-38E0FB40EBA7}"/>
              </a:ext>
            </a:extLst>
          </p:cNvPr>
          <p:cNvSpPr/>
          <p:nvPr/>
        </p:nvSpPr>
        <p:spPr>
          <a:xfrm>
            <a:off x="1" y="893503"/>
            <a:ext cx="12192000" cy="937014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為青少年子女提供適切的支援及引導 </a:t>
            </a:r>
            <a:r>
              <a:rPr lang="en-US" altLang="zh-TW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– </a:t>
            </a:r>
            <a:r>
              <a:rPr lang="zh-CN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家長心態</a:t>
            </a:r>
            <a:r>
              <a:rPr lang="zh-TW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en-US" altLang="zh-TW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</a:t>
            </a:r>
            <a:r>
              <a:rPr lang="zh-TW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2794227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932BB7-4EA2-B401-BACD-46BEDDAD9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43</a:t>
            </a:fld>
            <a:endParaRPr lang="en-US" dirty="0"/>
          </a:p>
        </p:txBody>
      </p:sp>
      <p:sp>
        <p:nvSpPr>
          <p:cNvPr id="4" name="副標題 9">
            <a:extLst>
              <a:ext uri="{FF2B5EF4-FFF2-40B4-BE49-F238E27FC236}">
                <a16:creationId xmlns:a16="http://schemas.microsoft.com/office/drawing/2014/main" id="{B0A7869E-61FD-436D-84B6-70AE933B66C7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E9FD2F6D-A363-46AB-8A58-8517DB5E3EDF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5C7F306C-2B16-48B2-BF32-E200D24EDC9F}"/>
              </a:ext>
            </a:extLst>
          </p:cNvPr>
          <p:cNvSpPr/>
          <p:nvPr/>
        </p:nvSpPr>
        <p:spPr>
          <a:xfrm>
            <a:off x="1532801" y="1989057"/>
            <a:ext cx="8759222" cy="7941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容許子女經歷</a:t>
            </a:r>
            <a:r>
              <a:rPr lang="zh-HK" altLang="en-US" sz="3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必經</a:t>
            </a:r>
            <a:r>
              <a:rPr lang="zh-CN" altLang="en-US" sz="3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的磨練</a:t>
            </a:r>
            <a:r>
              <a:rPr lang="zh-TW" altLang="en-US" sz="3200" b="1" dirty="0">
                <a:solidFill>
                  <a:srgbClr val="FF0000"/>
                </a:solidFill>
              </a:rPr>
              <a:t>，</a:t>
            </a:r>
            <a:r>
              <a:rPr lang="zh-HK" altLang="en-US" sz="3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才能破繭而出</a:t>
            </a:r>
            <a:endParaRPr lang="en-US" sz="32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F96E5661-5C8A-4987-92E2-B859F54123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372" y="2922183"/>
            <a:ext cx="4681256" cy="3510942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3AC20D-B6FD-D928-6820-6ED3C0E62626}"/>
              </a:ext>
            </a:extLst>
          </p:cNvPr>
          <p:cNvSpPr/>
          <p:nvPr/>
        </p:nvSpPr>
        <p:spPr>
          <a:xfrm>
            <a:off x="7991254" y="5329803"/>
            <a:ext cx="3090403" cy="583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 </a:t>
            </a:r>
            <a:r>
              <a:rPr lang="zh-CN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生成圖像）</a:t>
            </a:r>
            <a:endParaRPr lang="en-US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矩形: 圓角 14">
            <a:extLst>
              <a:ext uri="{FF2B5EF4-FFF2-40B4-BE49-F238E27FC236}">
                <a16:creationId xmlns:a16="http://schemas.microsoft.com/office/drawing/2014/main" id="{E5CAFA17-04D5-4585-AB7F-3CCA93495A9B}"/>
              </a:ext>
            </a:extLst>
          </p:cNvPr>
          <p:cNvSpPr/>
          <p:nvPr/>
        </p:nvSpPr>
        <p:spPr>
          <a:xfrm>
            <a:off x="1" y="893503"/>
            <a:ext cx="12192000" cy="937014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為青少年子女提供適切的支援及引導 </a:t>
            </a:r>
            <a:r>
              <a:rPr lang="en-US" altLang="zh-TW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– </a:t>
            </a:r>
            <a:r>
              <a:rPr lang="zh-CN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家長心態</a:t>
            </a:r>
            <a:r>
              <a:rPr lang="zh-TW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en-US" altLang="zh-TW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r>
              <a:rPr lang="zh-TW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8460301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化同側角落 9">
            <a:extLst>
              <a:ext uri="{FF2B5EF4-FFF2-40B4-BE49-F238E27FC236}">
                <a16:creationId xmlns:a16="http://schemas.microsoft.com/office/drawing/2014/main" id="{5091F799-D00F-4D09-8820-8C3AF6D1DD0A}"/>
              </a:ext>
            </a:extLst>
          </p:cNvPr>
          <p:cNvSpPr/>
          <p:nvPr/>
        </p:nvSpPr>
        <p:spPr>
          <a:xfrm rot="5400000">
            <a:off x="3472567" y="-214482"/>
            <a:ext cx="1313970" cy="8259101"/>
          </a:xfrm>
          <a:prstGeom prst="round2SameRect">
            <a:avLst/>
          </a:prstGeom>
          <a:solidFill>
            <a:srgbClr val="9CE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4" name="矩形: 圓角化同側角落 3">
            <a:extLst>
              <a:ext uri="{FF2B5EF4-FFF2-40B4-BE49-F238E27FC236}">
                <a16:creationId xmlns:a16="http://schemas.microsoft.com/office/drawing/2014/main" id="{2B009958-DC44-411A-8508-C5C586495753}"/>
              </a:ext>
            </a:extLst>
          </p:cNvPr>
          <p:cNvSpPr/>
          <p:nvPr/>
        </p:nvSpPr>
        <p:spPr>
          <a:xfrm rot="5400000">
            <a:off x="3473488" y="-777757"/>
            <a:ext cx="1518600" cy="8465575"/>
          </a:xfrm>
          <a:prstGeom prst="round2SameRect">
            <a:avLst/>
          </a:prstGeom>
          <a:solidFill>
            <a:srgbClr val="3A99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環節</a:t>
            </a:r>
            <a:r>
              <a:rPr lang="zh-CN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四</a:t>
            </a:r>
            <a:endParaRPr lang="en-HK" altLang="zh-TW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35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總結</a:t>
            </a:r>
            <a:endParaRPr lang="en-HK" altLang="zh-TW" sz="35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矩形: 剪去對角角落 6">
            <a:extLst>
              <a:ext uri="{FF2B5EF4-FFF2-40B4-BE49-F238E27FC236}">
                <a16:creationId xmlns:a16="http://schemas.microsoft.com/office/drawing/2014/main" id="{665AFCCA-499F-4AB6-BD0E-EBEA3052151A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99E196-63AE-00C9-9284-3E41E96D51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2100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B0A7869E-61FD-436D-84B6-70AE933B66C7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E9FD2F6D-A363-46AB-8A58-8517DB5E3EDF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33AB251F-5C29-4750-95A1-249C1DBA5879}"/>
              </a:ext>
            </a:extLst>
          </p:cNvPr>
          <p:cNvSpPr/>
          <p:nvPr/>
        </p:nvSpPr>
        <p:spPr>
          <a:xfrm>
            <a:off x="1532801" y="802241"/>
            <a:ext cx="8759222" cy="761488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工作坊重點</a:t>
            </a:r>
            <a:endParaRPr lang="en-HK" sz="44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A9AEA77-7D8C-428F-9837-2E1C321B2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027" y="1869716"/>
            <a:ext cx="8611999" cy="4664075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青少年子女</a:t>
            </a:r>
            <a:r>
              <a:rPr lang="zh-TW" altLang="en-US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需要家長支援</a:t>
            </a:r>
            <a:r>
              <a:rPr lang="zh-CN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才能有效地</a:t>
            </a:r>
            <a:r>
              <a:rPr lang="zh-TW" altLang="en-US" b="1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建立</a:t>
            </a:r>
            <a:r>
              <a:rPr lang="zh-CN" altLang="en-US" b="1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人力</a:t>
            </a:r>
            <a:r>
              <a:rPr lang="zh-TW" altLang="en-US" b="1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及</a:t>
            </a:r>
            <a:br>
              <a:rPr lang="en-US" altLang="zh-TW" b="1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b="1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社會資本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b="1" dirty="0">
                <a:solidFill>
                  <a:srgbClr val="FF33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應對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另一成長階段的</a:t>
            </a:r>
            <a:r>
              <a:rPr lang="zh-TW" altLang="en-US" b="1" dirty="0">
                <a:solidFill>
                  <a:srgbClr val="FF33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改變及挑戰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endParaRPr lang="zh-TW" altLang="en-US" b="1" dirty="0">
              <a:solidFill>
                <a:schemeClr val="accent6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家長可透過</a:t>
            </a:r>
            <a:r>
              <a:rPr lang="zh-TW" altLang="en-US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提供</a:t>
            </a:r>
            <a:r>
              <a:rPr lang="zh-TW" altLang="en-US" b="1" dirty="0">
                <a:solidFill>
                  <a:srgbClr val="ED7D3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實質資源，營造具支持性、溫暖、</a:t>
            </a:r>
            <a:br>
              <a:rPr lang="en-US" altLang="zh-TW" b="1" dirty="0">
                <a:solidFill>
                  <a:srgbClr val="ED7D3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b="1" dirty="0">
                <a:solidFill>
                  <a:srgbClr val="ED7D3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良好的家庭關係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，並鼓勵及引導子女</a:t>
            </a:r>
            <a:r>
              <a:rPr lang="zh-TW" altLang="en-US" b="1" dirty="0">
                <a:solidFill>
                  <a:srgbClr val="3A9917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結交良師益友，建立及善用人力及社會資本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，促進正面發展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endParaRPr lang="zh-TW" altLang="en-US" b="1" dirty="0">
              <a:solidFill>
                <a:schemeClr val="accent6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保持良好親子關係的基本原則：</a:t>
            </a:r>
            <a:b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增加正面互動、減少負面互動、提供適切支援及引導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endParaRPr lang="zh-TW" altLang="en-US" b="1" dirty="0">
              <a:solidFill>
                <a:schemeClr val="accent6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為青少年子女提供適切的支援及引導的原則：</a:t>
            </a:r>
            <a:b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留心多聽，</a:t>
            </a:r>
            <a:r>
              <a:rPr lang="zh-CN" altLang="en-US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展</a:t>
            </a:r>
            <a:r>
              <a:rPr lang="zh-TW" altLang="en-US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同理心</a:t>
            </a:r>
            <a:r>
              <a:rPr lang="zh-CN" altLang="en-US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遇難拆細，共同解難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endParaRPr lang="zh-TW" altLang="en-US" b="1" dirty="0">
              <a:solidFill>
                <a:srgbClr val="7030A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b="0" i="0" dirty="0">
              <a:solidFill>
                <a:srgbClr val="212529"/>
              </a:solidFill>
              <a:effectLst/>
              <a:latin typeface="Noto Sans TC" panose="020B0200000000000000" pitchFamily="34" charset="-128"/>
              <a:ea typeface="Noto Sans TC" panose="020B0200000000000000" pitchFamily="34" charset="-128"/>
            </a:endParaRPr>
          </a:p>
        </p:txBody>
      </p:sp>
      <p:pic>
        <p:nvPicPr>
          <p:cNvPr id="10" name="Picture 6" descr="集合している人たちのイラスト">
            <a:extLst>
              <a:ext uri="{FF2B5EF4-FFF2-40B4-BE49-F238E27FC236}">
                <a16:creationId xmlns:a16="http://schemas.microsoft.com/office/drawing/2014/main" id="{5532C64F-7C5B-48C3-926B-CB0658434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996" y="3328816"/>
            <a:ext cx="2726943" cy="272694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950B09-9018-E0C4-A4C7-DE73C08FEA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073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B0A7869E-61FD-436D-84B6-70AE933B66C7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E9FD2F6D-A363-46AB-8A58-8517DB5E3EDF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33AB251F-5C29-4750-95A1-249C1DBA5879}"/>
              </a:ext>
            </a:extLst>
          </p:cNvPr>
          <p:cNvSpPr/>
          <p:nvPr/>
        </p:nvSpPr>
        <p:spPr>
          <a:xfrm>
            <a:off x="1532801" y="800496"/>
            <a:ext cx="8759222" cy="761488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親子</a:t>
            </a:r>
            <a:r>
              <a:rPr lang="zh-TW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活動 </a:t>
            </a:r>
            <a:r>
              <a:rPr lang="en-US" altLang="zh-TW" sz="3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– </a:t>
            </a:r>
            <a:r>
              <a:rPr lang="zh-TW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提升親子關係的家庭活動建議</a:t>
            </a:r>
            <a:endParaRPr lang="en-HK" sz="36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A9AEA77-7D8C-428F-9837-2E1C321B2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727200"/>
            <a:ext cx="9859901" cy="4498859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TW" altLang="en-US" sz="1800" b="0" i="0" dirty="0">
                <a:solidFill>
                  <a:srgbClr val="212529"/>
                </a:solidFill>
                <a:effectLst/>
                <a:latin typeface="Noto Sans TC" panose="020B0200000000000000" pitchFamily="34" charset="-128"/>
                <a:ea typeface="Noto Sans TC" panose="020B0200000000000000" pitchFamily="34" charset="-128"/>
              </a:rPr>
              <a:t>從下列的家庭活動</a:t>
            </a:r>
            <a:r>
              <a:rPr lang="zh-TW" altLang="en-US" sz="18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1800" b="1" i="0" dirty="0">
                <a:solidFill>
                  <a:schemeClr val="accent1"/>
                </a:solidFill>
                <a:effectLst/>
                <a:latin typeface="Noto Sans TC" panose="020B0200000000000000" pitchFamily="34" charset="-128"/>
                <a:ea typeface="Noto Sans TC" panose="020B0200000000000000" pitchFamily="34" charset="-128"/>
              </a:rPr>
              <a:t>家長與子女</a:t>
            </a:r>
            <a:r>
              <a:rPr lang="zh-TW" altLang="en-US" sz="1800" b="1" i="0" dirty="0">
                <a:solidFill>
                  <a:srgbClr val="FF0000"/>
                </a:solidFill>
                <a:effectLst/>
                <a:latin typeface="Noto Sans TC" panose="020B0200000000000000" pitchFamily="34" charset="-128"/>
                <a:ea typeface="Noto Sans TC" panose="020B0200000000000000" pitchFamily="34" charset="-128"/>
              </a:rPr>
              <a:t>分別選擇</a:t>
            </a:r>
            <a:r>
              <a:rPr lang="en-US" altLang="zh-TW" sz="1800" b="1" i="0" dirty="0">
                <a:solidFill>
                  <a:srgbClr val="FF0000"/>
                </a:solidFill>
                <a:effectLst/>
                <a:latin typeface="Noto Sans TC" panose="020B0200000000000000" pitchFamily="34" charset="-128"/>
                <a:ea typeface="Noto Sans TC" panose="020B0200000000000000" pitchFamily="34" charset="-128"/>
              </a:rPr>
              <a:t>3</a:t>
            </a:r>
            <a:r>
              <a:rPr lang="zh-TW" altLang="en-US" sz="1800" b="1" i="0" dirty="0">
                <a:solidFill>
                  <a:srgbClr val="FF0000"/>
                </a:solidFill>
                <a:effectLst/>
                <a:latin typeface="Noto Sans TC" panose="020B0200000000000000" pitchFamily="34" charset="-128"/>
                <a:ea typeface="Noto Sans TC" panose="020B0200000000000000" pitchFamily="34" charset="-128"/>
              </a:rPr>
              <a:t>項</a:t>
            </a:r>
            <a:r>
              <a:rPr lang="zh-TW" altLang="en-US" sz="1800" b="0" i="0" dirty="0">
                <a:solidFill>
                  <a:srgbClr val="212529"/>
                </a:solidFill>
                <a:effectLst/>
                <a:latin typeface="Noto Sans TC" panose="020B0200000000000000" pitchFamily="34" charset="-128"/>
                <a:ea typeface="Noto Sans TC" panose="020B0200000000000000" pitchFamily="34" charset="-128"/>
              </a:rPr>
              <a:t>感興趣的家庭活動</a:t>
            </a:r>
            <a:r>
              <a:rPr lang="zh-TW" altLang="en-US" sz="18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CN" altLang="en-US" sz="1800" b="1" dirty="0">
                <a:solidFill>
                  <a:srgbClr val="7030A0"/>
                </a:solidFill>
                <a:latin typeface="Noto Sans TC" panose="020B0200000000000000" pitchFamily="34" charset="-128"/>
                <a:ea typeface="Noto Sans TC" panose="020B0200000000000000" pitchFamily="34" charset="-128"/>
              </a:rPr>
              <a:t>找出</a:t>
            </a:r>
            <a:r>
              <a:rPr lang="zh-TW" altLang="en-US" sz="1800" b="1" dirty="0">
                <a:solidFill>
                  <a:srgbClr val="7030A0"/>
                </a:solidFill>
                <a:latin typeface="Noto Sans TC" panose="020B0200000000000000" pitchFamily="34" charset="-128"/>
                <a:ea typeface="Noto Sans TC" panose="020B0200000000000000" pitchFamily="34" charset="-128"/>
              </a:rPr>
              <a:t>共同感興趣的活動</a:t>
            </a:r>
            <a:r>
              <a:rPr lang="zh-CN" altLang="en-US" sz="1800" b="1" dirty="0">
                <a:solidFill>
                  <a:srgbClr val="7030A0"/>
                </a:solidFill>
                <a:latin typeface="Noto Sans TC" panose="020B0200000000000000" pitchFamily="34" charset="-128"/>
                <a:ea typeface="Noto Sans TC" panose="020B0200000000000000" pitchFamily="34" charset="-128"/>
              </a:rPr>
              <a:t>然後安排時間進行</a:t>
            </a:r>
            <a:r>
              <a:rPr lang="zh-TW" altLang="en-US" sz="1800" b="0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CN" sz="1800" dirty="0">
              <a:solidFill>
                <a:srgbClr val="212529"/>
              </a:solidFill>
              <a:latin typeface="Noto Sans TC" panose="020B0200000000000000" pitchFamily="34" charset="-128"/>
              <a:ea typeface="Noto Sans TC" panose="020B0200000000000000" pitchFamily="34" charset="-128"/>
            </a:endParaRP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endParaRPr lang="en-US" altLang="zh-TW" sz="1800" b="0" i="0" dirty="0">
              <a:solidFill>
                <a:srgbClr val="212529"/>
              </a:solidFill>
              <a:effectLst/>
              <a:latin typeface="Noto Sans TC" panose="020B0200000000000000" pitchFamily="34" charset="-128"/>
              <a:ea typeface="Noto Sans TC" panose="020B0200000000000000" pitchFamily="34" charset="-128"/>
            </a:endParaRP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TW" altLang="en-US" sz="1800" b="0" i="0" dirty="0">
                <a:solidFill>
                  <a:srgbClr val="212529"/>
                </a:solidFill>
                <a:effectLst/>
                <a:latin typeface="Noto Sans TC" panose="020B0200000000000000" pitchFamily="34" charset="-128"/>
                <a:ea typeface="Noto Sans TC" panose="020B0200000000000000" pitchFamily="34" charset="-128"/>
              </a:rPr>
              <a:t>如果沒有共同感興趣的活動</a:t>
            </a:r>
            <a:r>
              <a:rPr lang="zh-TW" altLang="en-US" sz="18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1800" b="1" i="0" dirty="0">
                <a:solidFill>
                  <a:schemeClr val="accent2"/>
                </a:solidFill>
                <a:effectLst/>
                <a:latin typeface="Noto Sans TC" panose="020B0200000000000000" pitchFamily="34" charset="-128"/>
                <a:ea typeface="Noto Sans TC" panose="020B0200000000000000" pitchFamily="34" charset="-128"/>
              </a:rPr>
              <a:t>家長可與子女商量</a:t>
            </a:r>
            <a:r>
              <a:rPr lang="zh-TW" altLang="en-US" sz="18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1800" b="0" i="0" dirty="0">
                <a:solidFill>
                  <a:srgbClr val="212529"/>
                </a:solidFill>
                <a:effectLst/>
                <a:latin typeface="Noto Sans TC" panose="020B0200000000000000" pitchFamily="34" charset="-128"/>
                <a:ea typeface="Noto Sans TC" panose="020B0200000000000000" pitchFamily="34" charset="-128"/>
              </a:rPr>
              <a:t>找出願意一起探索又感興趣的家庭活動</a:t>
            </a:r>
            <a:r>
              <a:rPr lang="zh-TW" altLang="en-US" sz="1800" b="0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r>
              <a:rPr lang="zh-TW" altLang="en-US" sz="1800" b="0" i="0" dirty="0">
                <a:solidFill>
                  <a:srgbClr val="212529"/>
                </a:solidFill>
                <a:effectLst/>
                <a:latin typeface="Noto Sans TC" panose="020B0200000000000000" pitchFamily="34" charset="-128"/>
                <a:ea typeface="Noto Sans TC" panose="020B0200000000000000" pitchFamily="34" charset="-128"/>
              </a:rPr>
              <a:t>商量時</a:t>
            </a:r>
            <a:r>
              <a:rPr lang="zh-TW" altLang="en-US" sz="18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1800" b="0" i="0" dirty="0">
                <a:solidFill>
                  <a:srgbClr val="212529"/>
                </a:solidFill>
                <a:effectLst/>
                <a:latin typeface="Noto Sans TC" panose="020B0200000000000000" pitchFamily="34" charset="-128"/>
                <a:ea typeface="Noto Sans TC" panose="020B0200000000000000" pitchFamily="34" charset="-128"/>
              </a:rPr>
              <a:t>家長可按子女的興趣</a:t>
            </a:r>
            <a:r>
              <a:rPr lang="zh-TW" altLang="en-US" sz="18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zh-TW" altLang="en-US" sz="1800" b="0" i="0" dirty="0">
                <a:solidFill>
                  <a:srgbClr val="212529"/>
                </a:solidFill>
                <a:effectLst/>
                <a:latin typeface="Noto Sans TC" panose="020B0200000000000000" pitchFamily="34" charset="-128"/>
                <a:ea typeface="Noto Sans TC" panose="020B0200000000000000" pitchFamily="34" charset="-128"/>
              </a:rPr>
              <a:t>發展需要</a:t>
            </a:r>
            <a:r>
              <a:rPr lang="zh-TW" altLang="en-US" sz="18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zh-TW" altLang="en-US" sz="1800" b="0" i="0" dirty="0">
                <a:solidFill>
                  <a:srgbClr val="212529"/>
                </a:solidFill>
                <a:effectLst/>
                <a:latin typeface="Noto Sans TC" panose="020B0200000000000000" pitchFamily="34" charset="-128"/>
                <a:ea typeface="Noto Sans TC" panose="020B0200000000000000" pitchFamily="34" charset="-128"/>
              </a:rPr>
              <a:t>家庭情況及個別需要而彈性調整活動</a:t>
            </a:r>
            <a:r>
              <a:rPr lang="zh-TW" altLang="en-US" sz="1800" b="0" i="0" dirty="0">
                <a:solidFill>
                  <a:srgbClr val="212529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内</a:t>
            </a:r>
            <a:r>
              <a:rPr lang="zh-TW" altLang="en-US" sz="1800" b="0" i="0" dirty="0">
                <a:solidFill>
                  <a:srgbClr val="212529"/>
                </a:solidFill>
                <a:effectLst/>
                <a:latin typeface="Noto Sans TC" panose="020B0200000000000000" pitchFamily="34" charset="-128"/>
                <a:ea typeface="Noto Sans TC" panose="020B0200000000000000" pitchFamily="34" charset="-128"/>
              </a:rPr>
              <a:t>容</a:t>
            </a:r>
            <a:r>
              <a:rPr lang="zh-TW" altLang="en-US" sz="1800" b="0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zh-TW" altLang="en-US" sz="1800" b="0" i="0" dirty="0">
              <a:solidFill>
                <a:srgbClr val="212529"/>
              </a:solidFill>
              <a:effectLst/>
              <a:latin typeface="Noto Sans TC" panose="020B0200000000000000" pitchFamily="34" charset="-128"/>
              <a:ea typeface="Noto Sans TC" panose="020B0200000000000000" pitchFamily="34" charset="-128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b="0" i="0" dirty="0">
              <a:solidFill>
                <a:srgbClr val="212529"/>
              </a:solidFill>
              <a:effectLst/>
              <a:latin typeface="Noto Sans TC" panose="020B0200000000000000" pitchFamily="34" charset="-128"/>
              <a:ea typeface="Noto Sans TC" panose="020B0200000000000000" pitchFamily="34" charset="-128"/>
            </a:endParaRPr>
          </a:p>
        </p:txBody>
      </p:sp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9CBE96F4-4468-4300-A835-E14618BD77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175109"/>
              </p:ext>
            </p:extLst>
          </p:nvPr>
        </p:nvGraphicFramePr>
        <p:xfrm>
          <a:off x="1341499" y="3331815"/>
          <a:ext cx="9509003" cy="3201976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76920">
                  <a:extLst>
                    <a:ext uri="{9D8B030D-6E8A-4147-A177-3AD203B41FA5}">
                      <a16:colId xmlns:a16="http://schemas.microsoft.com/office/drawing/2014/main" val="1941881568"/>
                    </a:ext>
                  </a:extLst>
                </a:gridCol>
                <a:gridCol w="4332225">
                  <a:extLst>
                    <a:ext uri="{9D8B030D-6E8A-4147-A177-3AD203B41FA5}">
                      <a16:colId xmlns:a16="http://schemas.microsoft.com/office/drawing/2014/main" val="1793792300"/>
                    </a:ext>
                  </a:extLst>
                </a:gridCol>
                <a:gridCol w="621602">
                  <a:extLst>
                    <a:ext uri="{9D8B030D-6E8A-4147-A177-3AD203B41FA5}">
                      <a16:colId xmlns:a16="http://schemas.microsoft.com/office/drawing/2014/main" val="1294143426"/>
                    </a:ext>
                  </a:extLst>
                </a:gridCol>
                <a:gridCol w="3878256">
                  <a:extLst>
                    <a:ext uri="{9D8B030D-6E8A-4147-A177-3AD203B41FA5}">
                      <a16:colId xmlns:a16="http://schemas.microsoft.com/office/drawing/2014/main" val="125016420"/>
                    </a:ext>
                  </a:extLst>
                </a:gridCol>
              </a:tblGrid>
              <a:tr h="405272">
                <a:tc>
                  <a:txBody>
                    <a:bodyPr/>
                    <a:lstStyle/>
                    <a:p>
                      <a:r>
                        <a:rPr lang="en-US" altLang="zh-TW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談心時間</a:t>
                      </a:r>
                      <a:endParaRPr lang="en-US" altLang="zh-TW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6</a:t>
                      </a:r>
                      <a:endParaRPr lang="zh-TW" alt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齊齊製作美食／做家務優化居住環境</a:t>
                      </a:r>
                      <a:endPara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3636523"/>
                  </a:ext>
                </a:extLst>
              </a:tr>
              <a:tr h="405272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吃飯時</a:t>
                      </a:r>
                      <a:r>
                        <a:rPr lang="zh-HK" alt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放下手機</a:t>
                      </a:r>
                      <a:r>
                        <a:rPr lang="zh-TW" alt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不看電視，把握機會傾談</a:t>
                      </a:r>
                      <a:endPara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親友聚會</a:t>
                      </a:r>
                      <a:endPara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7973575"/>
                  </a:ext>
                </a:extLst>
              </a:tr>
              <a:tr h="12148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快樂活動抽獎盒 （每人寫幾項喜歡進行的活動，例如玩桌遊、野餐、</a:t>
                      </a:r>
                      <a:r>
                        <a:rPr lang="zh-CN" alt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家中看電影、</a:t>
                      </a:r>
                      <a:r>
                        <a:rPr lang="zh-TW" alt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找餐廳吃美食等，放進盒子，需要決定</a:t>
                      </a:r>
                      <a:br>
                        <a:rPr lang="en-US" altLang="zh-TW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zh-TW" alt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活動時抽</a:t>
                      </a:r>
                      <a:r>
                        <a:rPr lang="zh-HK" alt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選</a:t>
                      </a:r>
                      <a:r>
                        <a:rPr lang="zh-TW" alt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）</a:t>
                      </a:r>
                      <a:endPara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8</a:t>
                      </a:r>
                      <a:endParaRPr lang="zh-TW" alt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學習新技能（例如家長教授理財、</a:t>
                      </a:r>
                      <a:br>
                        <a:rPr lang="en-US" altLang="zh-CN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zh-CN" alt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煮食等實際生活技能、</a:t>
                      </a:r>
                      <a:r>
                        <a:rPr lang="zh-TW" alt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青少年向家長介紹新科技等</a:t>
                      </a:r>
                      <a:r>
                        <a:rPr lang="zh-CN" alt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）</a:t>
                      </a:r>
                      <a:endPara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endParaRPr lang="zh-TW" alt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4353993"/>
                  </a:ext>
                </a:extLst>
              </a:tr>
              <a:tr h="459601">
                <a:tc>
                  <a:txBody>
                    <a:bodyPr/>
                    <a:lstStyle/>
                    <a:p>
                      <a:r>
                        <a:rPr lang="en-US" altLang="zh-CN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飯後散步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義工活動</a:t>
                      </a:r>
                      <a:endPara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372281"/>
                  </a:ext>
                </a:extLst>
              </a:tr>
              <a:tr h="71702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找漂亮或有趣景物，進行活動時拍照，</a:t>
                      </a:r>
                      <a:br>
                        <a:rPr lang="en-US" altLang="zh-TW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zh-TW" alt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然後列印照片貼／掛在家中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家庭會議</a:t>
                      </a:r>
                      <a:r>
                        <a:rPr lang="zh-CN" alt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（商討重要事宜）</a:t>
                      </a:r>
                      <a:endPara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294262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4F00D9-9758-0376-BA92-0E39417BCE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269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B0A7869E-61FD-436D-84B6-70AE933B66C7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E9FD2F6D-A363-46AB-8A58-8517DB5E3EDF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33AB251F-5C29-4750-95A1-249C1DBA5879}"/>
              </a:ext>
            </a:extLst>
          </p:cNvPr>
          <p:cNvSpPr/>
          <p:nvPr/>
        </p:nvSpPr>
        <p:spPr>
          <a:xfrm>
            <a:off x="1532801" y="800496"/>
            <a:ext cx="8759222" cy="761488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提升親子關係的家庭活動例子 </a:t>
            </a:r>
            <a:r>
              <a:rPr lang="en-US" altLang="zh-TW" sz="3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– </a:t>
            </a:r>
            <a:r>
              <a:rPr lang="zh-TW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義工活動</a:t>
            </a:r>
            <a:endParaRPr lang="en-HK" sz="3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07B911-99DB-1030-A3BA-A0FED9C739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47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E0E5C8-0694-F209-711F-CAD0E2ADF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933" y="1912488"/>
            <a:ext cx="4479461" cy="33595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82ACE75-7471-3D51-F4F8-CE57E6188971}"/>
              </a:ext>
            </a:extLst>
          </p:cNvPr>
          <p:cNvSpPr/>
          <p:nvPr/>
        </p:nvSpPr>
        <p:spPr>
          <a:xfrm>
            <a:off x="4550798" y="6093495"/>
            <a:ext cx="3090403" cy="583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 </a:t>
            </a:r>
            <a:r>
              <a:rPr lang="zh-CN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生成圖像）</a:t>
            </a:r>
            <a:endParaRPr lang="en-US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42FF07-ADFC-347E-2AAF-40A895FE0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288" y="2795308"/>
            <a:ext cx="41910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592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化同側角落 9">
            <a:extLst>
              <a:ext uri="{FF2B5EF4-FFF2-40B4-BE49-F238E27FC236}">
                <a16:creationId xmlns:a16="http://schemas.microsoft.com/office/drawing/2014/main" id="{5091F799-D00F-4D09-8820-8C3AF6D1DD0A}"/>
              </a:ext>
            </a:extLst>
          </p:cNvPr>
          <p:cNvSpPr/>
          <p:nvPr/>
        </p:nvSpPr>
        <p:spPr>
          <a:xfrm rot="5400000">
            <a:off x="3472567" y="-214482"/>
            <a:ext cx="1313970" cy="8259101"/>
          </a:xfrm>
          <a:prstGeom prst="round2SameRect">
            <a:avLst/>
          </a:prstGeom>
          <a:solidFill>
            <a:srgbClr val="9CE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4" name="矩形: 圓角化同側角落 3">
            <a:extLst>
              <a:ext uri="{FF2B5EF4-FFF2-40B4-BE49-F238E27FC236}">
                <a16:creationId xmlns:a16="http://schemas.microsoft.com/office/drawing/2014/main" id="{2B009958-DC44-411A-8508-C5C586495753}"/>
              </a:ext>
            </a:extLst>
          </p:cNvPr>
          <p:cNvSpPr/>
          <p:nvPr/>
        </p:nvSpPr>
        <p:spPr>
          <a:xfrm rot="5400000">
            <a:off x="3473488" y="-777757"/>
            <a:ext cx="1518600" cy="8465575"/>
          </a:xfrm>
          <a:prstGeom prst="round2SameRect">
            <a:avLst/>
          </a:prstGeom>
          <a:solidFill>
            <a:srgbClr val="3A99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zh-CN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問答時間</a:t>
            </a:r>
          </a:p>
        </p:txBody>
      </p:sp>
      <p:sp>
        <p:nvSpPr>
          <p:cNvPr id="7" name="矩形: 剪去對角角落 6">
            <a:extLst>
              <a:ext uri="{FF2B5EF4-FFF2-40B4-BE49-F238E27FC236}">
                <a16:creationId xmlns:a16="http://schemas.microsoft.com/office/drawing/2014/main" id="{665AFCCA-499F-4AB6-BD0E-EBEA3052151A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CDA9DF-72DC-8D67-84D8-5E3DD16B4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6110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40BC3-CE29-9C8C-AEC5-D406AB226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化同側角落 9">
            <a:extLst>
              <a:ext uri="{FF2B5EF4-FFF2-40B4-BE49-F238E27FC236}">
                <a16:creationId xmlns:a16="http://schemas.microsoft.com/office/drawing/2014/main" id="{5CC4F824-967C-A730-E5E4-28DC48219DA1}"/>
              </a:ext>
            </a:extLst>
          </p:cNvPr>
          <p:cNvSpPr/>
          <p:nvPr/>
        </p:nvSpPr>
        <p:spPr>
          <a:xfrm rot="5400000">
            <a:off x="3472567" y="-214482"/>
            <a:ext cx="1313970" cy="8259101"/>
          </a:xfrm>
          <a:prstGeom prst="round2SameRect">
            <a:avLst/>
          </a:prstGeom>
          <a:solidFill>
            <a:srgbClr val="9CE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4" name="矩形: 圓角化同側角落 3">
            <a:extLst>
              <a:ext uri="{FF2B5EF4-FFF2-40B4-BE49-F238E27FC236}">
                <a16:creationId xmlns:a16="http://schemas.microsoft.com/office/drawing/2014/main" id="{C8A47C91-683A-0E23-28E5-C9174C70C341}"/>
              </a:ext>
            </a:extLst>
          </p:cNvPr>
          <p:cNvSpPr/>
          <p:nvPr/>
        </p:nvSpPr>
        <p:spPr>
          <a:xfrm rot="5400000">
            <a:off x="3473488" y="-777757"/>
            <a:ext cx="1518600" cy="8465575"/>
          </a:xfrm>
          <a:prstGeom prst="round2SameRect">
            <a:avLst/>
          </a:prstGeom>
          <a:solidFill>
            <a:srgbClr val="3A99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環節</a:t>
            </a:r>
            <a:r>
              <a:rPr lang="zh-CN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五</a:t>
            </a:r>
            <a:endParaRPr lang="en-HK" altLang="zh-TW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35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填寫</a:t>
            </a:r>
            <a:r>
              <a:rPr lang="zh-HK" altLang="en-US" sz="35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檢討</a:t>
            </a:r>
            <a:r>
              <a:rPr lang="zh-TW" altLang="en-US" sz="35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問卷</a:t>
            </a:r>
          </a:p>
        </p:txBody>
      </p:sp>
      <p:sp>
        <p:nvSpPr>
          <p:cNvPr id="7" name="矩形: 剪去對角角落 6">
            <a:extLst>
              <a:ext uri="{FF2B5EF4-FFF2-40B4-BE49-F238E27FC236}">
                <a16:creationId xmlns:a16="http://schemas.microsoft.com/office/drawing/2014/main" id="{40E934DB-79BD-56FE-5C2F-BAD3A3EF599B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4A9B58-32EC-5463-1657-0EA9C1D7DC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746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B0A7869E-61FD-436D-84B6-70AE933B66C7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E9FD2F6D-A363-46AB-8A58-8517DB5E3EDF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33AB251F-5C29-4750-95A1-249C1DBA5879}"/>
              </a:ext>
            </a:extLst>
          </p:cNvPr>
          <p:cNvSpPr/>
          <p:nvPr/>
        </p:nvSpPr>
        <p:spPr>
          <a:xfrm>
            <a:off x="1532801" y="802241"/>
            <a:ext cx="8759222" cy="761488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青少年</a:t>
            </a:r>
            <a:r>
              <a:rPr lang="zh-HK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挑戰</a:t>
            </a:r>
            <a:r>
              <a:rPr lang="zh-TW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– </a:t>
            </a:r>
            <a:r>
              <a:rPr lang="zh-TW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升中適應</a:t>
            </a:r>
            <a:endParaRPr lang="en-HK" sz="4400" strike="sngStrike" dirty="0">
              <a:solidFill>
                <a:srgbClr val="FF0000"/>
              </a:solidFill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8930646F-8190-4596-A050-02479830C5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937" t="26620" r="30209" b="25391"/>
          <a:stretch>
            <a:fillRect/>
          </a:stretch>
        </p:blipFill>
        <p:spPr>
          <a:xfrm>
            <a:off x="6915004" y="2012657"/>
            <a:ext cx="4880023" cy="30038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4F25CC5-739F-4298-8E02-61DB2650C87C}"/>
              </a:ext>
            </a:extLst>
          </p:cNvPr>
          <p:cNvSpPr txBox="1">
            <a:spLocks/>
          </p:cNvSpPr>
          <p:nvPr/>
        </p:nvSpPr>
        <p:spPr>
          <a:xfrm>
            <a:off x="1412673" y="2012657"/>
            <a:ext cx="5372394" cy="4923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lphaLcPeriod"/>
            </a:pPr>
            <a:r>
              <a:rPr lang="zh-HK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香港基督教女青年會問卷調查</a:t>
            </a:r>
            <a:r>
              <a:rPr lang="en-US" altLang="zh-HK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596</a:t>
            </a:r>
            <a:r>
              <a:rPr lang="zh-HK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名中一學生及</a:t>
            </a:r>
            <a:r>
              <a:rPr lang="en-US" altLang="zh-HK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316</a:t>
            </a:r>
            <a:r>
              <a:rPr lang="zh-HK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名家長</a:t>
            </a:r>
            <a:endParaRPr lang="en-US" altLang="zh-HK" b="1" dirty="0">
              <a:solidFill>
                <a:schemeClr val="accent6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indent="-514350">
              <a:buFont typeface="+mj-lt"/>
              <a:buAutoNum type="alphaLcPeriod"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63%</a:t>
            </a:r>
            <a:r>
              <a:rPr lang="zh-HK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受訪學生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表示</a:t>
            </a:r>
            <a:r>
              <a:rPr lang="zh-HK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升中壓力大</a:t>
            </a:r>
            <a:endParaRPr lang="en-US" altLang="zh-HK" b="1" dirty="0">
              <a:solidFill>
                <a:schemeClr val="accent6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indent="-514350">
              <a:buFont typeface="+mj-lt"/>
              <a:buAutoNum type="alphaLcPeriod"/>
            </a:pPr>
            <a:r>
              <a:rPr lang="zh-HK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逾半出現抑鬱及焦慮徵狀</a:t>
            </a:r>
            <a:endParaRPr lang="en-US" altLang="zh-HK" b="1" dirty="0">
              <a:solidFill>
                <a:schemeClr val="accent6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indent="-514350">
              <a:buFont typeface="+mj-lt"/>
              <a:buAutoNum type="alphaLcPeriod"/>
            </a:pP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升中壓力主因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：</a:t>
            </a:r>
            <a:br>
              <a:rPr lang="en-US" altLang="zh-CN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</a:b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（</a:t>
            </a:r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1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）</a:t>
            </a:r>
            <a:r>
              <a:rPr lang="zh-CN" altLang="en-US" b="1" dirty="0">
                <a:solidFill>
                  <a:schemeClr val="accent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應付測驗考試</a:t>
            </a:r>
            <a:br>
              <a:rPr lang="en-US" altLang="zh-CN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</a:b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（</a:t>
            </a:r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2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）</a:t>
            </a:r>
            <a:r>
              <a:rPr lang="zh-CN" altLang="en-US" b="1" dirty="0">
                <a:solidFill>
                  <a:schemeClr val="accent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成績未如理想</a:t>
            </a:r>
            <a:br>
              <a:rPr lang="en-US" altLang="zh-CN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</a:b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（</a:t>
            </a:r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3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）</a:t>
            </a:r>
            <a:r>
              <a:rPr lang="zh-CN" altLang="en-US" b="1" dirty="0">
                <a:solidFill>
                  <a:schemeClr val="accent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學科增加</a:t>
            </a:r>
            <a:endParaRPr lang="en-US" altLang="zh-CN" sz="12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zh-CN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原文網址：</a:t>
            </a:r>
            <a:r>
              <a:rPr 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https://skypost.hk/article/3310212/?utm_medium=share&amp;utm_source=clipboard_share?r=cpsdlc?r=cpsdlc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9874DA-ED7D-43B1-14B3-C1E08D81AA2D}"/>
              </a:ext>
            </a:extLst>
          </p:cNvPr>
          <p:cNvSpPr/>
          <p:nvPr/>
        </p:nvSpPr>
        <p:spPr>
          <a:xfrm>
            <a:off x="6915003" y="5186028"/>
            <a:ext cx="4880023" cy="558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晴報報導（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2022.7.24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D323F59-B534-799B-ABAA-CDD247DB8D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5001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剪去對角角落 6">
            <a:extLst>
              <a:ext uri="{FF2B5EF4-FFF2-40B4-BE49-F238E27FC236}">
                <a16:creationId xmlns:a16="http://schemas.microsoft.com/office/drawing/2014/main" id="{665AFCCA-499F-4AB6-BD0E-EBEA3052151A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FB1282B-436A-492D-8280-51C0E837BE29}"/>
              </a:ext>
            </a:extLst>
          </p:cNvPr>
          <p:cNvSpPr/>
          <p:nvPr/>
        </p:nvSpPr>
        <p:spPr>
          <a:xfrm>
            <a:off x="4464784" y="2921168"/>
            <a:ext cx="32624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0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謝謝參與</a:t>
            </a:r>
            <a:endParaRPr lang="en-HK" sz="6000" b="1" dirty="0">
              <a:solidFill>
                <a:schemeClr val="accent6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B828D8-D4ED-6035-A800-7B5EFECAA7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484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B0A7869E-61FD-436D-84B6-70AE933B66C7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E9FD2F6D-A363-46AB-8A58-8517DB5E3EDF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791EAB5F-4105-432E-9C9E-F0EE848DF70C}"/>
              </a:ext>
            </a:extLst>
          </p:cNvPr>
          <p:cNvSpPr/>
          <p:nvPr/>
        </p:nvSpPr>
        <p:spPr>
          <a:xfrm>
            <a:off x="1532801" y="802241"/>
            <a:ext cx="8759222" cy="761488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參考資料（</a:t>
            </a:r>
            <a:r>
              <a:rPr lang="en-US" altLang="zh-TW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lang="zh-TW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en-HK" sz="4000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3B0C97B-EFE8-4B90-84CA-E1BE4F24C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1649" y="1767464"/>
            <a:ext cx="8910374" cy="4948890"/>
          </a:xfrm>
        </p:spPr>
        <p:txBody>
          <a:bodyPr>
            <a:normAutofit fontScale="92500" lnSpcReduction="20000"/>
          </a:bodyPr>
          <a:lstStyle/>
          <a:p>
            <a:r>
              <a:rPr lang="en-US" sz="1600" dirty="0"/>
              <a:t>Attanasio, O. P., Cattan, S., </a:t>
            </a:r>
            <a:r>
              <a:rPr lang="en-US" sz="1600" dirty="0" err="1"/>
              <a:t>Meghir</a:t>
            </a:r>
            <a:r>
              <a:rPr lang="en-US" sz="1600" dirty="0"/>
              <a:t>, C., &amp; National Bureau of Economic Research. (2021). </a:t>
            </a:r>
            <a:r>
              <a:rPr lang="en-US" sz="1600" i="1" dirty="0"/>
              <a:t>Early childhood development, human capital and poverty</a:t>
            </a:r>
            <a:r>
              <a:rPr lang="en-US" sz="1600" dirty="0"/>
              <a:t>. National Bureau of Economic Research. </a:t>
            </a:r>
            <a:r>
              <a:rPr lang="en-US" sz="16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https://www.nber.org/papers/w29362</a:t>
            </a:r>
            <a:endParaRPr lang="en-US" sz="1600" dirty="0"/>
          </a:p>
          <a:p>
            <a:r>
              <a:rPr lang="en-US" sz="1600" dirty="0"/>
              <a:t>Bourdieu, P. (1986). The forms of capital. In J.G. Richardson (Ed.)</a:t>
            </a:r>
            <a:r>
              <a:rPr lang="en-US" sz="1600" i="1" dirty="0"/>
              <a:t>, Handbook of theory and research for the sociology of education</a:t>
            </a:r>
            <a:r>
              <a:rPr lang="en-US" sz="1600" dirty="0"/>
              <a:t>. Greenwood Press.</a:t>
            </a:r>
          </a:p>
          <a:p>
            <a:r>
              <a:rPr lang="en-US" sz="1600" dirty="0"/>
              <a:t>Bronfenbrenner, U. (1979). </a:t>
            </a:r>
            <a:r>
              <a:rPr lang="en-US" sz="1600" i="1" dirty="0"/>
              <a:t>The ecology of human development: Experiments by nature and design</a:t>
            </a:r>
            <a:r>
              <a:rPr lang="en-US" sz="1600" dirty="0"/>
              <a:t>. Cambridge, MA: Harvard University Press.</a:t>
            </a:r>
          </a:p>
          <a:p>
            <a:r>
              <a:rPr lang="en-US" sz="1600" dirty="0"/>
              <a:t>Bronfenbrenner, U. (1989). In Vasta, R. (Eds.). </a:t>
            </a:r>
            <a:r>
              <a:rPr lang="en-US" sz="1600" i="1" dirty="0"/>
              <a:t>Six theories of child development : revised formulations and current issues</a:t>
            </a:r>
            <a:r>
              <a:rPr lang="en-US" sz="1600" dirty="0"/>
              <a:t>. J. Kingsley.</a:t>
            </a:r>
          </a:p>
          <a:p>
            <a:r>
              <a:rPr lang="en-US" sz="1600" dirty="0"/>
              <a:t>Chan, Y. C., Leung, C., Tsang, S. K. M., Lu, H., &amp; Fok, H.K. (2017). </a:t>
            </a:r>
            <a:r>
              <a:rPr lang="en-US" sz="1600" i="1" dirty="0"/>
              <a:t>Report on Parenting Practices in Hong Kong – A consultancy study commissioned to the Hong Kong Polytechnic University. </a:t>
            </a:r>
            <a:r>
              <a:rPr lang="en-US" sz="1600" i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https://www.familycouncil.gov.hk/tc/files/research/Final%20report_study_on_parenting_practices_in_hong_kong.pdf</a:t>
            </a:r>
            <a:endParaRPr lang="en-US" sz="1600" dirty="0"/>
          </a:p>
          <a:p>
            <a:r>
              <a:rPr lang="en-US" sz="1600" dirty="0"/>
              <a:t>Coleman, J. S. (1988). Social Capital in the Creation of Human Capital. </a:t>
            </a:r>
            <a:r>
              <a:rPr lang="en-US" sz="1600" i="1" dirty="0"/>
              <a:t>American Journal of Sociology, 94</a:t>
            </a:r>
            <a:r>
              <a:rPr lang="en-US" sz="1600" dirty="0"/>
              <a:t>(1), S95–S120. </a:t>
            </a:r>
            <a:r>
              <a:rPr lang="en-US" sz="16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http://www.jstor.org/stable/2780243</a:t>
            </a:r>
            <a:r>
              <a:rPr lang="en-US" sz="1600" dirty="0"/>
              <a:t> </a:t>
            </a:r>
          </a:p>
          <a:p>
            <a:r>
              <a:rPr lang="en-US" sz="1600" dirty="0"/>
              <a:t>Dinda, S. (2008). Social capital in the creation of human capital and economic growth: A productive consumption approach. </a:t>
            </a:r>
            <a:r>
              <a:rPr lang="en-US" sz="1600" i="1" dirty="0"/>
              <a:t>Journal of Socio-Economics, 37</a:t>
            </a:r>
            <a:r>
              <a:rPr lang="en-US" sz="1600" dirty="0"/>
              <a:t>(5), 2020–2033. </a:t>
            </a:r>
            <a:r>
              <a:rPr lang="en-US" sz="16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https://doi.org/10.1016/j.socec.2007.06.014</a:t>
            </a:r>
            <a:r>
              <a:rPr lang="en-US" sz="1600" dirty="0"/>
              <a:t> </a:t>
            </a:r>
          </a:p>
          <a:p>
            <a:r>
              <a:rPr lang="en-US" sz="1600" dirty="0"/>
              <a:t>Houston, S. (2017). Towards a Critical Ecology of Child Development: Aligning the Theories of Bronfenbrenner and Bourdieu. </a:t>
            </a:r>
            <a:r>
              <a:rPr lang="en-US" sz="1600" i="1" dirty="0"/>
              <a:t>Families, Relationships and Societies, 6</a:t>
            </a:r>
            <a:r>
              <a:rPr lang="en-US" sz="1600" dirty="0"/>
              <a:t>(1), 53-69. </a:t>
            </a:r>
            <a:r>
              <a:rPr lang="en-US" sz="16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https://doi.org/10.1332/204674315X14281321359847</a:t>
            </a:r>
            <a:r>
              <a:rPr lang="en-US" sz="1600" dirty="0"/>
              <a:t> </a:t>
            </a:r>
          </a:p>
          <a:p>
            <a:r>
              <a:rPr lang="en-US" sz="1600" dirty="0"/>
              <a:t>Leung, C. &amp; Tsang, S.K.M. (2014). Parenting style. In Michalos, A. (Ed.). </a:t>
            </a:r>
            <a:r>
              <a:rPr lang="en-US" sz="1600" i="1" dirty="0"/>
              <a:t>Encyclopedia on Quality of Life and Well-being Research</a:t>
            </a:r>
            <a:r>
              <a:rPr lang="en-US" sz="1600" dirty="0"/>
              <a:t>. Heidelberg, Germany: Springer.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DDD526-0B15-5C83-1529-238298C8FA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188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CB32B-1BF5-6B93-0B8E-1A021A216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7772FE08-FF60-BB9C-A19A-77B21B1D3848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DCB07600-6A0A-0764-7EE2-037161F5B047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384215D3-CB25-7BF1-B122-371E2567B0C6}"/>
              </a:ext>
            </a:extLst>
          </p:cNvPr>
          <p:cNvSpPr/>
          <p:nvPr/>
        </p:nvSpPr>
        <p:spPr>
          <a:xfrm>
            <a:off x="1532801" y="802241"/>
            <a:ext cx="8759222" cy="761488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參考資料（</a:t>
            </a:r>
            <a:r>
              <a:rPr lang="en-US" altLang="zh-TW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zh-TW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en-HK" sz="4000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D7618D07-04A6-EB04-6797-0CAA7310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1649" y="1767464"/>
            <a:ext cx="8910374" cy="4948890"/>
          </a:xfrm>
        </p:spPr>
        <p:txBody>
          <a:bodyPr>
            <a:normAutofit fontScale="92500" lnSpcReduction="10000"/>
          </a:bodyPr>
          <a:lstStyle/>
          <a:p>
            <a:r>
              <a:rPr lang="en-US" sz="1600" dirty="0"/>
              <a:t>Organisation for Economic Cooperation and Development (OECD) (2001). </a:t>
            </a:r>
            <a:r>
              <a:rPr lang="en-US" sz="1600" i="1" dirty="0"/>
              <a:t>The Well-being of Nations – The Role of Human and Social Capital</a:t>
            </a:r>
            <a:r>
              <a:rPr lang="en-US" sz="1600" dirty="0"/>
              <a:t>. Paris: OECD Publishing. </a:t>
            </a:r>
            <a:r>
              <a:rPr lang="en-US" sz="16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https://doi.org/10.1787/9789264189515-en</a:t>
            </a:r>
            <a:endParaRPr lang="en-US" sz="1600" dirty="0"/>
          </a:p>
          <a:p>
            <a:r>
              <a:rPr lang="en-US" sz="1600" dirty="0"/>
              <a:t>Reynolds, A. J., Rolnick, A. J., Englund, M. M., &amp; Temple, J. A. (2010). Early Childhood Development and Human Capital.</a:t>
            </a:r>
            <a:r>
              <a:rPr lang="zh-CN" altLang="en-US" sz="1600" dirty="0"/>
              <a:t> </a:t>
            </a:r>
            <a:r>
              <a:rPr lang="en-US" altLang="zh-CN" sz="1600" dirty="0"/>
              <a:t>In Reynolds, A. J., Rolnick, A. J., Englund, M. M., &amp; Temple, J. A. (Eds.), </a:t>
            </a:r>
            <a:r>
              <a:rPr lang="en-US" sz="1600" i="1" dirty="0"/>
              <a:t>Childhood Programs and Practices in the First Decade of Life – A Human Capital Integration</a:t>
            </a:r>
            <a:r>
              <a:rPr lang="en-US" sz="1600" dirty="0"/>
              <a:t>. Cambridge University Press. </a:t>
            </a:r>
            <a:r>
              <a:rPr lang="en-US" sz="1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https://doi.org/10.1017/CBO9780511762666</a:t>
            </a:r>
            <a:r>
              <a:rPr lang="en-US" sz="1600" dirty="0"/>
              <a:t> </a:t>
            </a:r>
          </a:p>
          <a:p>
            <a:r>
              <a:rPr lang="en-US" sz="1600" dirty="0"/>
              <a:t>Shek, D. T. L., Siu, A. M. H., Lee, T. H., Cheng, H., Tsang, S. K. M., Lui, J. H. L., &amp; Lung, D. W. M. (2006). Development and validation of a positive youth development scale in Hong Kong</a:t>
            </a:r>
            <a:r>
              <a:rPr lang="en-US" sz="1600" i="1" dirty="0"/>
              <a:t>. International Journal of Adolescent Medicine and Health, 18</a:t>
            </a:r>
            <a:r>
              <a:rPr lang="en-US" sz="1600" dirty="0"/>
              <a:t>(3). </a:t>
            </a:r>
            <a:r>
              <a:rPr lang="en-US" sz="16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https://doi.org/10.1515/ijamh.2006.18.3.547</a:t>
            </a:r>
            <a:r>
              <a:rPr lang="en-US" sz="1600" dirty="0"/>
              <a:t> </a:t>
            </a:r>
          </a:p>
          <a:p>
            <a:r>
              <a:rPr lang="en-US" sz="1600" dirty="0"/>
              <a:t>Shek, D. T. L. &amp; Dou, D. (2020). Perceived parenting and parent-child relational qualities in fathers and mothers: longitudinal findings based on Hong Kong adolescents. </a:t>
            </a:r>
            <a:r>
              <a:rPr lang="en-US" sz="1600" i="1" dirty="0"/>
              <a:t>International Journal of Environmental Research and Public Health</a:t>
            </a:r>
            <a:r>
              <a:rPr lang="en-US" sz="1600" dirty="0"/>
              <a:t>. </a:t>
            </a:r>
            <a:r>
              <a:rPr lang="en-US" sz="16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https://doi.org/10.3390/ijerph17114083</a:t>
            </a:r>
            <a:r>
              <a:rPr lang="en-US" sz="1600" dirty="0"/>
              <a:t> </a:t>
            </a:r>
          </a:p>
          <a:p>
            <a:r>
              <a:rPr lang="en-US" sz="1600" dirty="0"/>
              <a:t>Siegel, D. J. (2014). </a:t>
            </a:r>
            <a:r>
              <a:rPr lang="en-US" sz="1600" i="1" dirty="0"/>
              <a:t>Brainstorm: The power and purpose of the teenage brain</a:t>
            </a:r>
            <a:r>
              <a:rPr lang="en-US" sz="1600" dirty="0"/>
              <a:t>. Scribe Publications.</a:t>
            </a:r>
          </a:p>
          <a:p>
            <a:r>
              <a:rPr lang="en-US" sz="1600" dirty="0"/>
              <a:t>Tsang, S. K. M., Hui, E. K. P., &amp; Law, B. C. M. (2012). Positive identity as a positive youth development construct: a conceptual review. </a:t>
            </a:r>
            <a:r>
              <a:rPr lang="en-US" sz="1600" i="1" dirty="0"/>
              <a:t>The Scientific World Journal, 2012</a:t>
            </a:r>
            <a:r>
              <a:rPr lang="en-US" sz="1600" dirty="0"/>
              <a:t>. </a:t>
            </a:r>
            <a:r>
              <a:rPr lang="en-US" sz="16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https://doi.org/10.1100/2012/529691</a:t>
            </a:r>
            <a:endParaRPr lang="en-US" sz="1600" dirty="0"/>
          </a:p>
          <a:p>
            <a:r>
              <a:rPr lang="en-US" sz="1600" dirty="0"/>
              <a:t>United Nations Development </a:t>
            </a:r>
            <a:r>
              <a:rPr lang="en-US" sz="1600" dirty="0" err="1"/>
              <a:t>Programme</a:t>
            </a:r>
            <a:r>
              <a:rPr lang="en-US" sz="1600" dirty="0"/>
              <a:t> (n.d.). </a:t>
            </a:r>
            <a:r>
              <a:rPr lang="en-US" sz="1600" i="1" dirty="0"/>
              <a:t>Human capital development and social inclusion</a:t>
            </a:r>
            <a:r>
              <a:rPr lang="en-US" sz="1600" dirty="0"/>
              <a:t>. </a:t>
            </a:r>
            <a:r>
              <a:rPr lang="en-US" sz="16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https://www.undp.org/albania/our-focus/human-capital-development-and-social-inclusion</a:t>
            </a:r>
            <a:r>
              <a:rPr lang="en-US" sz="1600" dirty="0"/>
              <a:t> </a:t>
            </a:r>
            <a:endParaRPr lang="en-US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教育局</a:t>
            </a:r>
            <a:r>
              <a:rPr lang="zh-CN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2024</a:t>
            </a:r>
            <a:r>
              <a:rPr lang="zh-CN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r>
              <a:rPr lang="zh-TW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r>
              <a:rPr 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《</a:t>
            </a:r>
            <a:r>
              <a:rPr lang="en-US" sz="16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家長教育課程架構（中學</a:t>
            </a:r>
            <a:r>
              <a:rPr 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）》</a:t>
            </a:r>
            <a:r>
              <a:rPr lang="zh-TW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。香港特別行政區政府。</a:t>
            </a:r>
            <a:r>
              <a:rPr lang="en-US" altLang="zh-TW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sz="16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https://www.parent.edu.hk/smart-parent-net/topics/article/framework_sec</a:t>
            </a:r>
            <a:r>
              <a:rPr lang="en-US" sz="1600" dirty="0"/>
              <a:t> </a:t>
            </a:r>
          </a:p>
          <a:p>
            <a:r>
              <a:rPr lang="en-US" sz="16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教育局</a:t>
            </a:r>
            <a:r>
              <a:rPr lang="zh-TW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r>
              <a:rPr lang="en-US" altLang="zh-HK" sz="1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《 </a:t>
            </a:r>
            <a:r>
              <a:rPr lang="en-US" sz="16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</a:t>
            </a:r>
            <a:r>
              <a:rPr lang="zh-CN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智</a:t>
            </a:r>
            <a:r>
              <a:rPr 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NET</a:t>
            </a:r>
            <a:r>
              <a:rPr lang="en-US" altLang="zh-HK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》</a:t>
            </a:r>
            <a:r>
              <a:rPr lang="zh-TW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。香港特別行政區政府。</a:t>
            </a:r>
            <a:r>
              <a:rPr lang="en-US" altLang="zh-TW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sz="16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https://www.parent.edu.hk/</a:t>
            </a:r>
            <a:r>
              <a:rPr lang="en-US" sz="1600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3AC4EE-E814-8355-381E-1090735106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34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B0A7869E-61FD-436D-84B6-70AE933B66C7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E9FD2F6D-A363-46AB-8A58-8517DB5E3EDF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33AB251F-5C29-4750-95A1-249C1DBA5879}"/>
              </a:ext>
            </a:extLst>
          </p:cNvPr>
          <p:cNvSpPr/>
          <p:nvPr/>
        </p:nvSpPr>
        <p:spPr>
          <a:xfrm>
            <a:off x="1532801" y="802241"/>
            <a:ext cx="8759222" cy="761488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青少年</a:t>
            </a:r>
            <a:r>
              <a:rPr lang="zh-HK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挑戰</a:t>
            </a:r>
            <a:r>
              <a:rPr lang="zh-TW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– </a:t>
            </a:r>
            <a:r>
              <a:rPr lang="zh-TW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精神健康</a:t>
            </a:r>
            <a:endParaRPr lang="en-HK" sz="4400" strike="sngStrike" dirty="0">
              <a:solidFill>
                <a:srgbClr val="FF0000"/>
              </a:solidFill>
            </a:endParaRP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6C8BCDA9-0563-44EF-BB50-BD7B61B6D5EB}"/>
              </a:ext>
            </a:extLst>
          </p:cNvPr>
          <p:cNvSpPr txBox="1">
            <a:spLocks/>
          </p:cNvSpPr>
          <p:nvPr/>
        </p:nvSpPr>
        <p:spPr>
          <a:xfrm>
            <a:off x="1384300" y="1838078"/>
            <a:ext cx="6084344" cy="440726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lnSpc>
                <a:spcPct val="160000"/>
              </a:lnSpc>
              <a:buFont typeface="+mj-lt"/>
              <a:buAutoNum type="alphaLcPeriod"/>
            </a:pPr>
            <a:r>
              <a:rPr lang="zh-TW" altLang="en-US" sz="96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香港家庭福利會進行</a:t>
            </a:r>
            <a:r>
              <a:rPr lang="zh-CN" altLang="en-US" sz="96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en-US" altLang="zh-TW" sz="96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2023/24</a:t>
            </a:r>
            <a:r>
              <a:rPr lang="zh-TW" altLang="en-US" sz="96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學年「香港青少年精神健康調查」，收集</a:t>
            </a:r>
            <a:r>
              <a:rPr lang="zh-CN" altLang="en-US" sz="96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r>
              <a:rPr lang="en-US" altLang="zh-TW" sz="96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4,835</a:t>
            </a:r>
            <a:r>
              <a:rPr lang="zh-TW" altLang="en-US" sz="96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名中學生回應。</a:t>
            </a:r>
            <a:endParaRPr lang="en-US" altLang="zh-TW" sz="9600" b="1" dirty="0">
              <a:solidFill>
                <a:schemeClr val="accent6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742950" indent="-742950">
              <a:lnSpc>
                <a:spcPct val="160000"/>
              </a:lnSpc>
              <a:buFont typeface="+mj-lt"/>
              <a:buAutoNum type="alphaLcPeriod"/>
            </a:pPr>
            <a:r>
              <a:rPr lang="zh-TW" altLang="en-US" sz="96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調查發現，影響本港青少年精神健康的</a:t>
            </a:r>
            <a:r>
              <a:rPr lang="zh-CN" altLang="en-US" sz="96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三大</a:t>
            </a:r>
            <a:r>
              <a:rPr lang="zh-TW" altLang="en-US" sz="96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主要因素包括：</a:t>
            </a:r>
            <a:r>
              <a:rPr lang="zh-TW" altLang="en-US" sz="96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學業成績（</a:t>
            </a:r>
            <a:r>
              <a:rPr lang="en-US" altLang="zh-TW" sz="96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92.7%</a:t>
            </a:r>
            <a:r>
              <a:rPr lang="zh-TW" altLang="en-US" sz="96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）、家人期望（</a:t>
            </a:r>
            <a:r>
              <a:rPr lang="en-US" altLang="zh-TW" sz="96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90.8%</a:t>
            </a:r>
            <a:r>
              <a:rPr lang="zh-TW" altLang="en-US" sz="96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）及</a:t>
            </a:r>
            <a:br>
              <a:rPr lang="en-US" altLang="zh-TW" sz="96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96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家庭關係（</a:t>
            </a:r>
            <a:r>
              <a:rPr lang="en-US" altLang="zh-TW" sz="96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90.5%</a:t>
            </a:r>
            <a:r>
              <a:rPr lang="zh-TW" altLang="en-US" sz="96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r>
              <a:rPr lang="zh-TW" altLang="en-US" sz="96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TW" sz="4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1463" indent="-90488">
              <a:lnSpc>
                <a:spcPct val="120000"/>
              </a:lnSpc>
              <a:buNone/>
            </a:pPr>
            <a:r>
              <a:rPr lang="zh-TW" altLang="en-US" sz="4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en-US" altLang="zh-TW" sz="4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1463" indent="-90488">
              <a:lnSpc>
                <a:spcPct val="120000"/>
              </a:lnSpc>
              <a:buNone/>
            </a:pP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原文網址</a:t>
            </a:r>
            <a:r>
              <a:rPr lang="en-US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</a:t>
            </a: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施政報告</a:t>
            </a:r>
            <a:r>
              <a:rPr lang="en-US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•</a:t>
            </a: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學童精神健康│</a:t>
            </a:r>
            <a:r>
              <a:rPr lang="en-US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42%</a:t>
            </a: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受訪學生感資源不足　</a:t>
            </a:r>
            <a:r>
              <a:rPr lang="en-US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因素最影響情緒 </a:t>
            </a:r>
            <a:r>
              <a:rPr lang="en-US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| </a:t>
            </a: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香港</a:t>
            </a:r>
            <a:r>
              <a:rPr lang="en-US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01  </a:t>
            </a:r>
            <a:r>
              <a:rPr lang="en-US" altLang="zh-TW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https://www.hk01.com/article/1068404?utm_source=01articlecopy&amp;utm_medium=referral</a:t>
            </a:r>
            <a:endParaRPr lang="en-US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7C7A82-E581-47BC-A723-AB4C47D346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52" t="12655" r="58304" b="29998"/>
          <a:stretch>
            <a:fillRect/>
          </a:stretch>
        </p:blipFill>
        <p:spPr>
          <a:xfrm>
            <a:off x="7468644" y="1838078"/>
            <a:ext cx="4467559" cy="37005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3653609-D078-9406-C4CD-F0F11E37B71E}"/>
              </a:ext>
            </a:extLst>
          </p:cNvPr>
          <p:cNvSpPr/>
          <p:nvPr/>
        </p:nvSpPr>
        <p:spPr>
          <a:xfrm>
            <a:off x="7468643" y="5665715"/>
            <a:ext cx="4467559" cy="5584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60000"/>
              </a:lnSpc>
            </a:pP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香港</a:t>
            </a:r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01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報導（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2024.10.22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lang="en-US" altLang="zh-CN" b="1" dirty="0">
              <a:solidFill>
                <a:schemeClr val="accent6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98A2B7-5A0E-7607-A1AD-4ADE261C4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501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0D744E-DA25-7D4A-2FBA-37BF467557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7</a:t>
            </a:fld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61FF74E-E82B-4ADF-ACA4-1AF07D9C3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0133" y="1464979"/>
            <a:ext cx="9251734" cy="5203970"/>
          </a:xfrm>
          <a:effectLst/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根據你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觀察，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分享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你的青少年子女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升讀中學後的</a:t>
            </a:r>
            <a:br>
              <a:rPr lang="en-US" altLang="zh-TW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highlight>
                  <a:srgbClr val="CCECFF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自身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highlight>
                  <a:srgbClr val="CCECFF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改變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及遇到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highlight>
                  <a:srgbClr val="CCCCFF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較難處理的問題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br>
              <a:rPr lang="en-US" altLang="zh-TW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（可以從以下幾方面思考）</a:t>
            </a:r>
          </a:p>
          <a:p>
            <a:pPr marL="514350" lvl="0" indent="-514350">
              <a:lnSpc>
                <a:spcPct val="100000"/>
              </a:lnSpc>
              <a:buFont typeface="+mj-lt"/>
              <a:buAutoNum type="arabicPeriod"/>
            </a:pPr>
            <a:r>
              <a:rPr lang="en-HK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身體</a:t>
            </a:r>
            <a:endParaRPr lang="en-HK" altLang="zh-TW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lvl="0" indent="-514350">
              <a:lnSpc>
                <a:spcPct val="100000"/>
              </a:lnSpc>
              <a:buFont typeface="+mj-lt"/>
              <a:buAutoNum type="arabicPeriod"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b="1" dirty="0">
                <a:solidFill>
                  <a:srgbClr val="ED7D3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認知</a:t>
            </a:r>
            <a:r>
              <a:rPr lang="zh-CN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（包括學習）</a:t>
            </a:r>
            <a:r>
              <a:rPr lang="zh-TW" altLang="en-US" b="1" dirty="0">
                <a:solidFill>
                  <a:srgbClr val="ED7D3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en-US" altLang="zh-TW" b="1" dirty="0">
              <a:solidFill>
                <a:schemeClr val="accent6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lvl="0" indent="-514350">
              <a:lnSpc>
                <a:spcPct val="100000"/>
              </a:lnSpc>
              <a:buFont typeface="+mj-lt"/>
              <a:buAutoNum type="arabicPeriod"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b="1" dirty="0">
                <a:solidFill>
                  <a:srgbClr val="FF33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心理</a:t>
            </a:r>
            <a:r>
              <a:rPr lang="zh-CN" altLang="en-US" b="1" dirty="0">
                <a:solidFill>
                  <a:srgbClr val="FF33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社交</a:t>
            </a:r>
            <a:endParaRPr lang="zh-TW" altLang="en-US" b="1" dirty="0">
              <a:solidFill>
                <a:srgbClr val="FF3399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HK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CN" altLang="en-US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群性</a:t>
            </a:r>
            <a:endParaRPr lang="zh-TW" altLang="en-US" b="1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lvl="0" indent="-514350">
              <a:lnSpc>
                <a:spcPct val="100000"/>
              </a:lnSpc>
              <a:buFont typeface="+mj-lt"/>
              <a:buAutoNum type="arabicPeriod"/>
            </a:pPr>
            <a:r>
              <a:rPr lang="en-HK" altLang="zh-CN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CN" altLang="en-US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情緒</a:t>
            </a:r>
            <a:endParaRPr lang="en-HK" altLang="zh-TW" b="1" dirty="0">
              <a:solidFill>
                <a:srgbClr val="00B05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lvl="0" indent="-514350">
              <a:lnSpc>
                <a:spcPct val="100000"/>
              </a:lnSpc>
              <a:buFont typeface="+mj-lt"/>
              <a:buAutoNum type="arabicPeriod"/>
            </a:pPr>
            <a:r>
              <a:rPr lang="en-HK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CN" altLang="en-US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品</a:t>
            </a:r>
            <a:r>
              <a:rPr lang="zh-TW" altLang="en-US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德</a:t>
            </a:r>
          </a:p>
        </p:txBody>
      </p:sp>
      <p:sp>
        <p:nvSpPr>
          <p:cNvPr id="4" name="副標題 9">
            <a:extLst>
              <a:ext uri="{FF2B5EF4-FFF2-40B4-BE49-F238E27FC236}">
                <a16:creationId xmlns:a16="http://schemas.microsoft.com/office/drawing/2014/main" id="{B0A7869E-61FD-436D-84B6-70AE933B66C7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EFBA25BB-470B-4C75-90D9-ABCE301B74EE}"/>
              </a:ext>
            </a:extLst>
          </p:cNvPr>
          <p:cNvSpPr/>
          <p:nvPr/>
        </p:nvSpPr>
        <p:spPr>
          <a:xfrm>
            <a:off x="2733296" y="251308"/>
            <a:ext cx="5932524" cy="761488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中一學生面對的新挑戰</a:t>
            </a:r>
            <a:endParaRPr lang="en-HK" sz="4400" dirty="0"/>
          </a:p>
        </p:txBody>
      </p: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E9FD2F6D-A363-46AB-8A58-8517DB5E3EDF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graphicFrame>
        <p:nvGraphicFramePr>
          <p:cNvPr id="9" name="Diagram 6">
            <a:extLst>
              <a:ext uri="{FF2B5EF4-FFF2-40B4-BE49-F238E27FC236}">
                <a16:creationId xmlns:a16="http://schemas.microsoft.com/office/drawing/2014/main" id="{F7F2F7BE-CFAB-49BB-9107-80F4A559D0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9647536"/>
              </p:ext>
            </p:extLst>
          </p:nvPr>
        </p:nvGraphicFramePr>
        <p:xfrm>
          <a:off x="3750000" y="2418014"/>
          <a:ext cx="8091558" cy="4274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24986599-7AE6-4007-A197-BEE43551ACA7}"/>
              </a:ext>
            </a:extLst>
          </p:cNvPr>
          <p:cNvSpPr/>
          <p:nvPr/>
        </p:nvSpPr>
        <p:spPr>
          <a:xfrm>
            <a:off x="922646" y="251308"/>
            <a:ext cx="1597530" cy="761488"/>
          </a:xfrm>
          <a:prstGeom prst="roundRect">
            <a:avLst/>
          </a:prstGeom>
          <a:solidFill>
            <a:srgbClr val="3A9917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訪問</a:t>
            </a:r>
            <a:endParaRPr lang="en-HK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13277C-B87D-E033-F562-910A2501DC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5739" y="3481649"/>
            <a:ext cx="1740081" cy="211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08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B0A7869E-61FD-436D-84B6-70AE933B66C7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E9FD2F6D-A363-46AB-8A58-8517DB5E3EDF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0594FD37-7AA8-2C3A-AF1D-D1CBA08357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3315513"/>
              </p:ext>
            </p:extLst>
          </p:nvPr>
        </p:nvGraphicFramePr>
        <p:xfrm>
          <a:off x="218771" y="1978982"/>
          <a:ext cx="9610382" cy="463105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03369">
                  <a:extLst>
                    <a:ext uri="{9D8B030D-6E8A-4147-A177-3AD203B41FA5}">
                      <a16:colId xmlns:a16="http://schemas.microsoft.com/office/drawing/2014/main" val="3521721510"/>
                    </a:ext>
                  </a:extLst>
                </a:gridCol>
                <a:gridCol w="3543575">
                  <a:extLst>
                    <a:ext uri="{9D8B030D-6E8A-4147-A177-3AD203B41FA5}">
                      <a16:colId xmlns:a16="http://schemas.microsoft.com/office/drawing/2014/main" val="4168024082"/>
                    </a:ext>
                  </a:extLst>
                </a:gridCol>
                <a:gridCol w="4163438">
                  <a:extLst>
                    <a:ext uri="{9D8B030D-6E8A-4147-A177-3AD203B41FA5}">
                      <a16:colId xmlns:a16="http://schemas.microsoft.com/office/drawing/2014/main" val="637165452"/>
                    </a:ext>
                  </a:extLst>
                </a:gridCol>
              </a:tblGrid>
              <a:tr h="10953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4000" dirty="0">
                          <a:solidFill>
                            <a:schemeClr val="bg1"/>
                          </a:solidFill>
                        </a:rPr>
                        <a:t>兒童期</a:t>
                      </a:r>
                      <a:endParaRPr 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4000" dirty="0"/>
                        <a:t>青少年期</a:t>
                      </a:r>
                      <a:endParaRPr 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3429916"/>
                  </a:ext>
                </a:extLst>
              </a:tr>
              <a:tr h="10696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b="1" dirty="0"/>
                        <a:t>A. </a:t>
                      </a:r>
                      <a:r>
                        <a:rPr lang="zh-CN" altLang="en-US" sz="3200" b="1" dirty="0">
                          <a:solidFill>
                            <a:srgbClr val="FF0000"/>
                          </a:solidFill>
                        </a:rPr>
                        <a:t>身體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CN" altLang="en-US" sz="22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腦部中</a:t>
                      </a:r>
                      <a:r>
                        <a:rPr lang="zh-TW" altLang="en-US" sz="22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與</a:t>
                      </a:r>
                      <a:r>
                        <a:rPr lang="zh-TW" altLang="en-US" sz="2200" b="1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執行功能有關的前額葉皮層</a:t>
                      </a:r>
                      <a:r>
                        <a:rPr lang="zh-CN" altLang="en-US" sz="22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於兒童後期（青春期前）</a:t>
                      </a:r>
                      <a:r>
                        <a:rPr lang="zh-TW" altLang="en-US" sz="2200" b="1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生長突增</a:t>
                      </a:r>
                      <a:endParaRPr lang="en-US" sz="2200" b="1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zh-TW" altLang="en-US" sz="22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身高和體型改變，</a:t>
                      </a:r>
                      <a:r>
                        <a:rPr lang="zh-CN" altLang="en-US" sz="2200" b="1" i="0" u="none" strike="noStrike" kern="1200" baseline="0" dirty="0">
                          <a:solidFill>
                            <a:srgbClr val="FF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第二性</a:t>
                      </a:r>
                      <a:r>
                        <a:rPr lang="zh-TW" altLang="en-US" sz="2200" b="1" i="0" u="none" strike="noStrike" kern="1200" baseline="0" dirty="0">
                          <a:solidFill>
                            <a:srgbClr val="FF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徵</a:t>
                      </a:r>
                      <a:br>
                        <a:rPr lang="zh-TW" altLang="en-US" sz="2200" b="1" i="0" u="none" strike="noStrike" kern="1200" baseline="0" dirty="0">
                          <a:solidFill>
                            <a:srgbClr val="FF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</a:br>
                      <a:r>
                        <a:rPr lang="zh-TW" altLang="en-US" sz="2200" b="1" i="0" u="none" strike="noStrike" kern="1200" baseline="0" dirty="0">
                          <a:solidFill>
                            <a:srgbClr val="FF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發展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zh-TW" altLang="en-US" sz="22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腦部中</a:t>
                      </a:r>
                      <a:r>
                        <a:rPr lang="zh-CN" altLang="en-US" sz="22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的</a:t>
                      </a:r>
                      <a:r>
                        <a:rPr lang="zh-TW" altLang="en-US" sz="2200" b="1" i="0" u="none" strike="noStrike" kern="1200" baseline="0" dirty="0">
                          <a:solidFill>
                            <a:srgbClr val="FF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前額葉皮層進一步</a:t>
                      </a:r>
                      <a:r>
                        <a:rPr lang="zh-CN" altLang="en-US" sz="2200" b="1" i="0" u="none" strike="noStrike" kern="1200" baseline="0" dirty="0">
                          <a:solidFill>
                            <a:srgbClr val="FF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發展，但仍然未完全成熟</a:t>
                      </a:r>
                      <a:endParaRPr lang="en-US" altLang="zh-CN" sz="2200" b="1" i="0" u="none" strike="noStrike" kern="1200" baseline="0" dirty="0">
                        <a:solidFill>
                          <a:srgbClr val="FF0000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512932"/>
                  </a:ext>
                </a:extLst>
              </a:tr>
              <a:tr h="141075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b="1" dirty="0"/>
                        <a:t>B. </a:t>
                      </a:r>
                      <a:r>
                        <a:rPr lang="zh-CN" altLang="en-US" sz="3200" b="1" dirty="0">
                          <a:solidFill>
                            <a:srgbClr val="ED7D31"/>
                          </a:solidFill>
                        </a:rPr>
                        <a:t>認知</a:t>
                      </a:r>
                      <a:endParaRPr lang="en-US" sz="3200" b="1" dirty="0">
                        <a:solidFill>
                          <a:srgbClr val="ED7D3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2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zh-TW" altLang="en-US" sz="2200" b="1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執行功能繼續</a:t>
                      </a:r>
                      <a:r>
                        <a:rPr lang="zh-CN" altLang="en-US" sz="2200" b="1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發展</a:t>
                      </a:r>
                      <a:r>
                        <a:rPr lang="zh-TW" altLang="en-US" sz="22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但未</a:t>
                      </a:r>
                      <a:br>
                        <a:rPr lang="en-US" altLang="zh-TW" sz="22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</a:br>
                      <a:r>
                        <a:rPr lang="en-US" altLang="zh-TW" sz="22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zh-CN" altLang="en-US" sz="22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完全</a:t>
                      </a:r>
                      <a:r>
                        <a:rPr lang="zh-TW" altLang="en-US" sz="22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成熟</a:t>
                      </a:r>
                      <a:r>
                        <a:rPr lang="zh-CN" altLang="en-US" sz="22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，</a:t>
                      </a:r>
                      <a:r>
                        <a:rPr lang="zh-TW" altLang="en-US" sz="2200" b="1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可能有誤差         </a:t>
                      </a:r>
                      <a:r>
                        <a:rPr lang="zh-TW" altLang="en-US" sz="22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並需要成人指導</a:t>
                      </a:r>
                    </a:p>
                    <a:p>
                      <a:endParaRPr lang="en-US" sz="2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zh-TW" altLang="en-US" sz="2200" b="0" i="0" u="none" strike="noStrike" kern="1200" baseline="0" dirty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zh-TW" altLang="en-US" sz="2200" b="1" i="0" u="none" strike="noStrike" kern="1200" baseline="0" dirty="0">
                          <a:solidFill>
                            <a:schemeClr val="accent2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執行功能繼續</a:t>
                      </a:r>
                      <a:r>
                        <a:rPr lang="zh-CN" altLang="en-US" sz="2200" b="1" i="0" u="none" strike="noStrike" kern="1200" baseline="0" dirty="0">
                          <a:solidFill>
                            <a:schemeClr val="accent2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發展</a:t>
                      </a:r>
                      <a:r>
                        <a:rPr lang="zh-CN" altLang="en-US" sz="22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，</a:t>
                      </a:r>
                      <a:r>
                        <a:rPr lang="zh-TW" altLang="en-US" sz="22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變得更有效率</a:t>
                      </a:r>
                      <a:r>
                        <a:rPr lang="zh-CN" altLang="en-US" sz="22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，</a:t>
                      </a:r>
                      <a:r>
                        <a:rPr lang="zh-TW" altLang="en-US" sz="22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但</a:t>
                      </a:r>
                      <a:r>
                        <a:rPr lang="zh-CN" altLang="en-US" sz="2200" b="1" i="0" u="none" strike="noStrike" kern="1200" baseline="0" dirty="0">
                          <a:solidFill>
                            <a:schemeClr val="accent2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仍然</a:t>
                      </a:r>
                      <a:r>
                        <a:rPr lang="zh-TW" altLang="en-US" sz="2200" b="1" i="0" u="none" strike="noStrike" kern="1200" baseline="0" dirty="0">
                          <a:solidFill>
                            <a:schemeClr val="accent2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未</a:t>
                      </a:r>
                      <a:r>
                        <a:rPr lang="zh-CN" altLang="en-US" sz="2200" b="1" i="0" u="none" strike="noStrike" kern="1200" baseline="0" dirty="0">
                          <a:solidFill>
                            <a:schemeClr val="accent2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完全</a:t>
                      </a:r>
                      <a:r>
                        <a:rPr lang="zh-TW" altLang="en-US" sz="2200" b="1" i="0" u="none" strike="noStrike" kern="1200" baseline="0" dirty="0">
                          <a:solidFill>
                            <a:schemeClr val="accent2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成熟</a:t>
                      </a:r>
                      <a:endParaRPr lang="en-US" altLang="zh-TW" sz="2200" b="1" i="0" u="none" strike="noStrike" kern="1200" baseline="0" dirty="0">
                        <a:solidFill>
                          <a:schemeClr val="accent2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zh-CN" altLang="en-US" sz="22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運用抽象概念及資料作</a:t>
                      </a:r>
                      <a:r>
                        <a:rPr lang="zh-TW" altLang="en-US" sz="2200" b="1" i="0" u="none" strike="noStrike" kern="1200" baseline="0" dirty="0">
                          <a:solidFill>
                            <a:schemeClr val="accent2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邏輯</a:t>
                      </a:r>
                      <a:r>
                        <a:rPr lang="zh-CN" altLang="en-US" sz="2200" b="1" i="0" u="none" strike="noStrike" kern="1200" baseline="0" dirty="0">
                          <a:solidFill>
                            <a:schemeClr val="accent2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推理</a:t>
                      </a:r>
                      <a:r>
                        <a:rPr lang="zh-CN" altLang="en-US" sz="22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的能力進一步提升</a:t>
                      </a:r>
                      <a:endParaRPr lang="en-US" altLang="zh-CN" sz="2200" b="0" i="0" u="none" strike="noStrike" kern="1200" baseline="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zh-TW" altLang="en-US" sz="22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開始有</a:t>
                      </a:r>
                      <a:r>
                        <a:rPr lang="zh-TW" altLang="en-US" sz="2200" b="1" i="0" u="none" strike="noStrike" kern="1200" baseline="0" dirty="0">
                          <a:solidFill>
                            <a:srgbClr val="ED7D3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獨立思想，需要自主的空間</a:t>
                      </a:r>
                      <a:endParaRPr lang="en-US" altLang="zh-TW" sz="2200" b="1" i="0" u="none" strike="noStrike" kern="1200" baseline="0" dirty="0">
                        <a:solidFill>
                          <a:srgbClr val="ED7D3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9963542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827C7215-FBE8-8F8B-92A4-DA8064B83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5195" y="3735029"/>
            <a:ext cx="2230311" cy="26162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760DC8-F334-BA38-DA41-DE83FDA422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8</a:t>
            </a:fld>
            <a:endParaRPr lang="en-US"/>
          </a:p>
        </p:txBody>
      </p:sp>
      <p:sp>
        <p:nvSpPr>
          <p:cNvPr id="6" name="矩形: 圓角 12">
            <a:extLst>
              <a:ext uri="{FF2B5EF4-FFF2-40B4-BE49-F238E27FC236}">
                <a16:creationId xmlns:a16="http://schemas.microsoft.com/office/drawing/2014/main" id="{CB9775A5-C91D-5E92-391E-7A323A6CE9C8}"/>
              </a:ext>
            </a:extLst>
          </p:cNvPr>
          <p:cNvSpPr/>
          <p:nvPr/>
        </p:nvSpPr>
        <p:spPr>
          <a:xfrm>
            <a:off x="409108" y="160434"/>
            <a:ext cx="6550492" cy="1466193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青少年</a:t>
            </a:r>
            <a:r>
              <a:rPr lang="zh-CN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的自身改變</a:t>
            </a:r>
            <a:br>
              <a:rPr lang="en-US" altLang="zh-TW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（發展範疇特質重點節錄）</a:t>
            </a:r>
            <a:endParaRPr lang="en-HK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750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6F427-2B5B-9E98-2D79-1D728CA14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CF0DE429-D79E-738B-AEB0-0D5575A6A4E5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F90B8B0F-5185-BEF0-FB56-A63FC39883FF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範疇一：認識青少年發展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「善用新天地，良朋結伴行」</a:t>
            </a:r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BDFB77D3-F799-C74C-9A42-2925895AE7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9660459"/>
              </p:ext>
            </p:extLst>
          </p:nvPr>
        </p:nvGraphicFramePr>
        <p:xfrm>
          <a:off x="409108" y="1978982"/>
          <a:ext cx="9220200" cy="406019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26092">
                  <a:extLst>
                    <a:ext uri="{9D8B030D-6E8A-4147-A177-3AD203B41FA5}">
                      <a16:colId xmlns:a16="http://schemas.microsoft.com/office/drawing/2014/main" val="3521721510"/>
                    </a:ext>
                  </a:extLst>
                </a:gridCol>
                <a:gridCol w="3644900">
                  <a:extLst>
                    <a:ext uri="{9D8B030D-6E8A-4147-A177-3AD203B41FA5}">
                      <a16:colId xmlns:a16="http://schemas.microsoft.com/office/drawing/2014/main" val="4168024082"/>
                    </a:ext>
                  </a:extLst>
                </a:gridCol>
                <a:gridCol w="3749208">
                  <a:extLst>
                    <a:ext uri="{9D8B030D-6E8A-4147-A177-3AD203B41FA5}">
                      <a16:colId xmlns:a16="http://schemas.microsoft.com/office/drawing/2014/main" val="637165452"/>
                    </a:ext>
                  </a:extLst>
                </a:gridCol>
              </a:tblGrid>
              <a:tr h="10949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4000" dirty="0">
                          <a:solidFill>
                            <a:schemeClr val="bg1"/>
                          </a:solidFill>
                        </a:rPr>
                        <a:t>兒童期</a:t>
                      </a:r>
                      <a:endParaRPr 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4000" dirty="0"/>
                        <a:t>青少年期</a:t>
                      </a:r>
                      <a:endParaRPr 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3429916"/>
                  </a:ext>
                </a:extLst>
              </a:tr>
              <a:tr h="141075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b="1" dirty="0"/>
                        <a:t>C. </a:t>
                      </a:r>
                      <a:r>
                        <a:rPr lang="zh-CN" altLang="en-US" sz="3200" b="1" dirty="0">
                          <a:solidFill>
                            <a:srgbClr val="FF3399"/>
                          </a:solidFill>
                        </a:rPr>
                        <a:t>心理</a:t>
                      </a:r>
                      <a:br>
                        <a:rPr lang="en-US" altLang="zh-CN" sz="3200" b="1" dirty="0">
                          <a:solidFill>
                            <a:srgbClr val="FF3399"/>
                          </a:solidFill>
                        </a:rPr>
                      </a:br>
                      <a:r>
                        <a:rPr lang="en-US" altLang="zh-CN" sz="3200" b="1" dirty="0">
                          <a:solidFill>
                            <a:srgbClr val="FF3399"/>
                          </a:solidFill>
                        </a:rPr>
                        <a:t>     </a:t>
                      </a:r>
                      <a:r>
                        <a:rPr lang="zh-CN" altLang="en-US" sz="3200" b="1" dirty="0">
                          <a:solidFill>
                            <a:srgbClr val="FF3399"/>
                          </a:solidFill>
                        </a:rPr>
                        <a:t>社交</a:t>
                      </a:r>
                      <a:endParaRPr lang="en-US" sz="3200" b="1" dirty="0">
                        <a:solidFill>
                          <a:srgbClr val="FF3399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CN" altLang="en-US" sz="2400" b="1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勤勉</a:t>
                      </a:r>
                      <a:r>
                        <a:rPr lang="zh-CN" altLang="en-US" sz="24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 或 </a:t>
                      </a:r>
                      <a:r>
                        <a:rPr lang="zh-CN" altLang="en-US" sz="2400" b="1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自卑</a:t>
                      </a:r>
                      <a:endParaRPr lang="en-US" sz="2400" b="1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zh-TW" altLang="en-US" sz="2400" b="1" i="0" u="none" strike="noStrike" kern="1200" baseline="0" dirty="0">
                          <a:solidFill>
                            <a:srgbClr val="FF3399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自我身份認同</a:t>
                      </a:r>
                      <a:r>
                        <a:rPr lang="zh-TW" altLang="en-US" sz="24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 或 </a:t>
                      </a:r>
                      <a:br>
                        <a:rPr lang="en-US" altLang="zh-TW" sz="24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</a:br>
                      <a:r>
                        <a:rPr lang="zh-TW" altLang="en-US" sz="24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角色混淆</a:t>
                      </a:r>
                      <a:endParaRPr lang="en-US" altLang="zh-TW" sz="2400" b="0" i="0" u="none" strike="noStrike" kern="1200" baseline="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zh-TW" altLang="en-US" sz="24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喜歡</a:t>
                      </a:r>
                      <a:r>
                        <a:rPr lang="zh-TW" altLang="en-US" sz="2400" b="1" i="0" u="none" strike="noStrike" kern="1200" baseline="0" dirty="0">
                          <a:solidFill>
                            <a:srgbClr val="FF3399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追求新體驗</a:t>
                      </a:r>
                      <a:r>
                        <a:rPr lang="zh-TW" altLang="en-US" sz="24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以滿足</a:t>
                      </a:r>
                      <a:r>
                        <a:rPr lang="zh-TW" altLang="en-US" sz="2400" b="1" i="0" u="none" strike="noStrike" kern="1200" baseline="0" dirty="0">
                          <a:solidFill>
                            <a:srgbClr val="FF3399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探索和發展自我概念</a:t>
                      </a:r>
                      <a:endParaRPr lang="en-US" sz="2400" b="1" i="0" u="none" strike="noStrike" kern="1200" baseline="0" dirty="0">
                        <a:solidFill>
                          <a:srgbClr val="FF3399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512932"/>
                  </a:ext>
                </a:extLst>
              </a:tr>
              <a:tr h="141075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b="1" dirty="0"/>
                        <a:t>D. </a:t>
                      </a:r>
                      <a:r>
                        <a:rPr lang="zh-CN" altLang="en-US" sz="3200" b="1" dirty="0">
                          <a:solidFill>
                            <a:srgbClr val="0070C0"/>
                          </a:solidFill>
                        </a:rPr>
                        <a:t>群性</a:t>
                      </a:r>
                      <a:endParaRPr lang="en-US" sz="32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CN" altLang="en-US" sz="2400" b="1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 家人</a:t>
                      </a:r>
                      <a:r>
                        <a:rPr lang="zh-CN" altLang="en-US" sz="24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及 </a:t>
                      </a:r>
                      <a:r>
                        <a:rPr lang="zh-CN" altLang="en-US" sz="2400" b="1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師友</a:t>
                      </a:r>
                      <a:r>
                        <a:rPr lang="zh-CN" altLang="en-US" sz="24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為主</a:t>
                      </a:r>
                      <a:endParaRPr lang="en-US" sz="2000" b="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zh-CN" altLang="en-US" sz="24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花更多時間與</a:t>
                      </a:r>
                      <a:r>
                        <a:rPr lang="zh-CN" altLang="en-US" sz="2400" b="1" i="0" u="none" strike="noStrike" kern="1200" baseline="0" dirty="0">
                          <a:solidFill>
                            <a:srgbClr val="0070C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朋友</a:t>
                      </a:r>
                      <a:r>
                        <a:rPr lang="zh-CN" altLang="en-US" sz="2400" b="0" i="0" u="none" strike="noStrike" kern="1200" baseline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互動（減少與家人互動）</a:t>
                      </a:r>
                      <a:endParaRPr lang="zh-TW" altLang="en-US" sz="2400" b="0" i="0" u="none" strike="noStrike" kern="1200" baseline="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9963542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7B94CB26-0F8C-4D62-A189-1BDAE1EC0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3206" y="1547128"/>
            <a:ext cx="2348602" cy="23486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83EF69-4E14-9B54-EF37-CD364296C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2123" y="4136571"/>
            <a:ext cx="2030769" cy="203076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4ED47-F962-F97A-C8B2-7FC57A5849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A8933E-C01E-4EBA-AC11-C21C0DF316EB}" type="slidenum">
              <a:rPr lang="en-US" smtClean="0"/>
              <a:t>9</a:t>
            </a:fld>
            <a:endParaRPr lang="en-US"/>
          </a:p>
        </p:txBody>
      </p:sp>
      <p:sp>
        <p:nvSpPr>
          <p:cNvPr id="10" name="矩形: 圓角 12">
            <a:extLst>
              <a:ext uri="{FF2B5EF4-FFF2-40B4-BE49-F238E27FC236}">
                <a16:creationId xmlns:a16="http://schemas.microsoft.com/office/drawing/2014/main" id="{A5221409-E777-3385-D1BA-2510BED0208A}"/>
              </a:ext>
            </a:extLst>
          </p:cNvPr>
          <p:cNvSpPr/>
          <p:nvPr/>
        </p:nvSpPr>
        <p:spPr>
          <a:xfrm>
            <a:off x="409108" y="160434"/>
            <a:ext cx="6550492" cy="1466193"/>
          </a:xfrm>
          <a:prstGeom prst="roundRect">
            <a:avLst/>
          </a:prstGeom>
          <a:solidFill>
            <a:srgbClr val="3A9917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青少年</a:t>
            </a:r>
            <a:r>
              <a:rPr lang="zh-CN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的自身改變</a:t>
            </a:r>
            <a:br>
              <a:rPr lang="en-US" altLang="zh-TW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（發展範疇特質重點節錄）</a:t>
            </a:r>
            <a:endParaRPr lang="en-HK" sz="3200" dirty="0"/>
          </a:p>
        </p:txBody>
      </p:sp>
    </p:spTree>
    <p:extLst>
      <p:ext uri="{BB962C8B-B14F-4D97-AF65-F5344CB8AC3E}">
        <p14:creationId xmlns:p14="http://schemas.microsoft.com/office/powerpoint/2010/main" val="589970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9fb96fa-f64b-403a-a159-b81d8dc8ecc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4B4DB37939C644A6FCA991CC932240" ma:contentTypeVersion="10" ma:contentTypeDescription="Create a new document." ma:contentTypeScope="" ma:versionID="b576e162aba2d2327a0f0e53fece2999">
  <xsd:schema xmlns:xsd="http://www.w3.org/2001/XMLSchema" xmlns:xs="http://www.w3.org/2001/XMLSchema" xmlns:p="http://schemas.microsoft.com/office/2006/metadata/properties" xmlns:ns3="f9fb96fa-f64b-403a-a159-b81d8dc8ecc5" targetNamespace="http://schemas.microsoft.com/office/2006/metadata/properties" ma:root="true" ma:fieldsID="0b8a00f1cb1d3fffc416ba353f68780d" ns3:_="">
    <xsd:import namespace="f9fb96fa-f64b-403a-a159-b81d8dc8ecc5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_activity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fb96fa-f64b-403a-a159-b81d8dc8ecc5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A1C1298-14A1-4AC2-B897-D388D422EB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5F0DFF-C640-439C-8FE7-28CCFF73A2C7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f9fb96fa-f64b-403a-a159-b81d8dc8ecc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D272B9A-5BB5-4775-9294-4678A35492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fb96fa-f64b-403a-a159-b81d8dc8ec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33621</TotalTime>
  <Words>5504</Words>
  <Application>Microsoft Office PowerPoint</Application>
  <PresentationFormat>寬螢幕</PresentationFormat>
  <Paragraphs>678</Paragraphs>
  <Slides>52</Slides>
  <Notes>38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52</vt:i4>
      </vt:variant>
    </vt:vector>
  </HeadingPairs>
  <TitlesOfParts>
    <vt:vector size="63" baseType="lpstr">
      <vt:lpstr>Aptos</vt:lpstr>
      <vt:lpstr>Aptos Display</vt:lpstr>
      <vt:lpstr>Microsoft YaHei UI</vt:lpstr>
      <vt:lpstr>Noto Sans TC</vt:lpstr>
      <vt:lpstr>Microsoft JhengHei</vt:lpstr>
      <vt:lpstr>Microsoft JhengHei</vt:lpstr>
      <vt:lpstr>Arial</vt:lpstr>
      <vt:lpstr>Calibri</vt:lpstr>
      <vt:lpstr>Calibri Light</vt:lpstr>
      <vt:lpstr>Office 佈景主題</vt:lpstr>
      <vt:lpstr>Custom Design</vt:lpstr>
      <vt:lpstr>善用新天地，良朋結伴行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教育局</dc:title>
  <dc:creator>Christine Ma</dc:creator>
  <cp:lastModifiedBy>HSC&amp;PEd</cp:lastModifiedBy>
  <cp:revision>311</cp:revision>
  <cp:lastPrinted>2025-12-11T03:49:10Z</cp:lastPrinted>
  <dcterms:created xsi:type="dcterms:W3CDTF">2025-04-23T02:33:38Z</dcterms:created>
  <dcterms:modified xsi:type="dcterms:W3CDTF">2026-01-08T06:52:22Z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0x010100DA4B4DB37939C644A6FCA991CC932240</vt:lpwstr>
  </property>
</Properties>
</file>